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4"/>
  </p:notesMasterIdLst>
  <p:handoutMasterIdLst>
    <p:handoutMasterId r:id="rId35"/>
  </p:handoutMasterIdLst>
  <p:sldIdLst>
    <p:sldId id="256" r:id="rId2"/>
    <p:sldId id="257" r:id="rId3"/>
    <p:sldId id="319" r:id="rId4"/>
    <p:sldId id="258" r:id="rId5"/>
    <p:sldId id="267" r:id="rId6"/>
    <p:sldId id="336" r:id="rId7"/>
    <p:sldId id="337" r:id="rId8"/>
    <p:sldId id="335" r:id="rId9"/>
    <p:sldId id="338" r:id="rId10"/>
    <p:sldId id="260" r:id="rId11"/>
    <p:sldId id="339" r:id="rId12"/>
    <p:sldId id="331" r:id="rId13"/>
    <p:sldId id="340" r:id="rId14"/>
    <p:sldId id="342" r:id="rId15"/>
    <p:sldId id="341" r:id="rId16"/>
    <p:sldId id="344" r:id="rId17"/>
    <p:sldId id="332" r:id="rId18"/>
    <p:sldId id="343" r:id="rId19"/>
    <p:sldId id="345" r:id="rId20"/>
    <p:sldId id="347" r:id="rId21"/>
    <p:sldId id="348" r:id="rId22"/>
    <p:sldId id="353" r:id="rId23"/>
    <p:sldId id="352" r:id="rId24"/>
    <p:sldId id="351" r:id="rId25"/>
    <p:sldId id="350" r:id="rId26"/>
    <p:sldId id="349" r:id="rId27"/>
    <p:sldId id="355" r:id="rId28"/>
    <p:sldId id="354" r:id="rId29"/>
    <p:sldId id="333" r:id="rId30"/>
    <p:sldId id="356" r:id="rId31"/>
    <p:sldId id="334" r:id="rId32"/>
    <p:sldId id="357" r:id="rId3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4F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79508" autoAdjust="0"/>
  </p:normalViewPr>
  <p:slideViewPr>
    <p:cSldViewPr snapToGrid="0">
      <p:cViewPr>
        <p:scale>
          <a:sx n="100" d="100"/>
          <a:sy n="100" d="100"/>
        </p:scale>
        <p:origin x="2112" y="-318"/>
      </p:cViewPr>
      <p:guideLst/>
    </p:cSldViewPr>
  </p:slideViewPr>
  <p:notesTextViewPr>
    <p:cViewPr>
      <p:scale>
        <a:sx n="1" d="1"/>
        <a:sy n="1" d="1"/>
      </p:scale>
      <p:origin x="0" y="0"/>
    </p:cViewPr>
  </p:notesTextViewPr>
  <p:notesViewPr>
    <p:cSldViewPr snapToGrid="0">
      <p:cViewPr varScale="1">
        <p:scale>
          <a:sx n="87" d="100"/>
          <a:sy n="87" d="100"/>
        </p:scale>
        <p:origin x="384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a:extLst>
              <a:ext uri="{FF2B5EF4-FFF2-40B4-BE49-F238E27FC236}">
                <a16:creationId xmlns:a16="http://schemas.microsoft.com/office/drawing/2014/main" id="{04EC33C2-385E-4F79-A8BB-E7D8D7B2064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a:extLst>
              <a:ext uri="{FF2B5EF4-FFF2-40B4-BE49-F238E27FC236}">
                <a16:creationId xmlns:a16="http://schemas.microsoft.com/office/drawing/2014/main" id="{A8DBEA6F-E34E-42AC-B750-E8711EDB99B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D6EE795-FF64-4767-A7BD-7C2BAB6BC13C}" type="datetimeFigureOut">
              <a:rPr lang="zh-TW" altLang="en-US" smtClean="0"/>
              <a:t>2025/4/21</a:t>
            </a:fld>
            <a:endParaRPr lang="zh-TW" altLang="en-US"/>
          </a:p>
        </p:txBody>
      </p:sp>
      <p:sp>
        <p:nvSpPr>
          <p:cNvPr id="4" name="頁尾版面配置區 3">
            <a:extLst>
              <a:ext uri="{FF2B5EF4-FFF2-40B4-BE49-F238E27FC236}">
                <a16:creationId xmlns:a16="http://schemas.microsoft.com/office/drawing/2014/main" id="{210C38E7-F022-4182-8BC7-374CD74D4F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a:extLst>
              <a:ext uri="{FF2B5EF4-FFF2-40B4-BE49-F238E27FC236}">
                <a16:creationId xmlns:a16="http://schemas.microsoft.com/office/drawing/2014/main" id="{2D1A1618-3B4D-4F1D-B890-9C292ECEFCC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3FDCF02-F737-4C79-BAA7-1F79799B2019}" type="slidenum">
              <a:rPr lang="zh-TW" altLang="en-US" smtClean="0"/>
              <a:t>‹#›</a:t>
            </a:fld>
            <a:endParaRPr lang="zh-TW" altLang="en-US"/>
          </a:p>
        </p:txBody>
      </p:sp>
    </p:spTree>
    <p:extLst>
      <p:ext uri="{BB962C8B-B14F-4D97-AF65-F5344CB8AC3E}">
        <p14:creationId xmlns:p14="http://schemas.microsoft.com/office/powerpoint/2010/main" val="12309203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103" name="Google Shape;103;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97410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b="0" i="0" u="none" strike="noStrike" cap="none" dirty="0">
                <a:solidFill>
                  <a:schemeClr val="dk1"/>
                </a:solidFill>
                <a:effectLst/>
                <a:latin typeface="Calibri"/>
                <a:ea typeface="Calibri"/>
                <a:cs typeface="Calibri"/>
                <a:sym typeface="Calibri"/>
              </a:rPr>
              <a:t>參數定義</a:t>
            </a:r>
            <a:r>
              <a:rPr lang="en-US" altLang="zh-TW" sz="1200" b="0" i="0" u="none" strike="noStrike" cap="none" dirty="0">
                <a:solidFill>
                  <a:schemeClr val="dk1"/>
                </a:solidFill>
                <a:effectLst/>
                <a:latin typeface="Calibri"/>
                <a:ea typeface="Calibri"/>
                <a:cs typeface="Calibri"/>
                <a:sym typeface="Calibri"/>
              </a:rPr>
              <a:t>:</a:t>
            </a:r>
            <a:endParaRPr lang="zh-TW" altLang="zh-TW" sz="1200" b="0" i="0" u="none" strike="noStrike" cap="none" dirty="0">
              <a:solidFill>
                <a:schemeClr val="dk1"/>
              </a:solidFill>
              <a:effectLst/>
              <a:latin typeface="Calibri"/>
              <a:ea typeface="Calibri"/>
              <a:cs typeface="Calibri"/>
              <a:sym typeface="Calibri"/>
            </a:endParaRPr>
          </a:p>
          <a:p>
            <a:pPr lvl="1"/>
            <a:r>
              <a:rPr lang="en-US" altLang="zh-TW" sz="1200" b="0" i="0" u="none" strike="noStrike" cap="none" dirty="0">
                <a:solidFill>
                  <a:schemeClr val="dk1"/>
                </a:solidFill>
                <a:effectLst/>
                <a:latin typeface="Calibri"/>
                <a:ea typeface="Calibri"/>
                <a:cs typeface="Calibri"/>
                <a:sym typeface="Calibri"/>
              </a:rPr>
              <a:t>G = (V,E)</a:t>
            </a:r>
            <a:endParaRPr lang="zh-TW" altLang="zh-TW" sz="1200" b="0" i="0" u="none" strike="noStrike" cap="none" dirty="0">
              <a:solidFill>
                <a:schemeClr val="dk1"/>
              </a:solidFill>
              <a:effectLst/>
              <a:latin typeface="Calibri"/>
              <a:ea typeface="Calibri"/>
              <a:cs typeface="Calibri"/>
              <a:sym typeface="Calibri"/>
            </a:endParaRPr>
          </a:p>
          <a:p>
            <a:pPr lvl="1"/>
            <a:r>
              <a:rPr lang="en-US" altLang="zh-TW" sz="1200" b="0" i="0" u="none" strike="noStrike" cap="none" dirty="0">
                <a:solidFill>
                  <a:schemeClr val="dk1"/>
                </a:solidFill>
                <a:effectLst/>
                <a:latin typeface="Calibri"/>
                <a:ea typeface="Calibri"/>
                <a:cs typeface="Calibri"/>
                <a:sym typeface="Calibri"/>
              </a:rPr>
              <a:t>n = |V|</a:t>
            </a:r>
            <a:endParaRPr lang="zh-TW" altLang="zh-TW" sz="1200" b="0" i="0" u="none" strike="noStrike" cap="none" dirty="0">
              <a:solidFill>
                <a:schemeClr val="dk1"/>
              </a:solidFill>
              <a:effectLst/>
              <a:latin typeface="Calibri"/>
              <a:ea typeface="Calibri"/>
              <a:cs typeface="Calibri"/>
              <a:sym typeface="Calibri"/>
            </a:endParaRPr>
          </a:p>
          <a:p>
            <a:pPr lvl="1"/>
            <a:r>
              <a:rPr lang="en-US" altLang="zh-TW" sz="1200" b="0" i="0" u="none" strike="noStrike" cap="none" dirty="0">
                <a:solidFill>
                  <a:schemeClr val="dk1"/>
                </a:solidFill>
                <a:effectLst/>
                <a:latin typeface="Calibri"/>
                <a:ea typeface="Calibri"/>
                <a:cs typeface="Calibri"/>
                <a:sym typeface="Calibri"/>
              </a:rPr>
              <a:t>m</a:t>
            </a:r>
            <a:r>
              <a:rPr lang="zh-TW" altLang="zh-TW" sz="1200" b="0" i="0" u="none" strike="noStrike" cap="none" dirty="0">
                <a:solidFill>
                  <a:schemeClr val="dk1"/>
                </a:solidFill>
                <a:effectLst/>
                <a:latin typeface="Calibri"/>
                <a:ea typeface="Calibri"/>
                <a:cs typeface="Calibri"/>
                <a:sym typeface="Calibri"/>
              </a:rPr>
              <a:t>為</a:t>
            </a:r>
            <a:r>
              <a:rPr lang="en-US" altLang="zh-TW" sz="1200" b="0" i="0" u="none" strike="noStrike" cap="none" dirty="0">
                <a:solidFill>
                  <a:schemeClr val="dk1"/>
                </a:solidFill>
                <a:effectLst/>
                <a:latin typeface="Calibri"/>
                <a:ea typeface="Calibri"/>
                <a:cs typeface="Calibri"/>
                <a:sym typeface="Calibri"/>
              </a:rPr>
              <a:t>data flow</a:t>
            </a:r>
            <a:r>
              <a:rPr lang="zh-TW" altLang="zh-TW" sz="1200" b="0" i="0" u="none" strike="noStrike" cap="none" dirty="0">
                <a:solidFill>
                  <a:schemeClr val="dk1"/>
                </a:solidFill>
                <a:effectLst/>
                <a:latin typeface="Calibri"/>
                <a:ea typeface="Calibri"/>
                <a:cs typeface="Calibri"/>
                <a:sym typeface="Calibri"/>
              </a:rPr>
              <a:t>的數量，</a:t>
            </a:r>
            <a:r>
              <a:rPr lang="en-US" altLang="zh-TW" sz="1200" b="0" i="0" u="none" strike="noStrike" cap="none" dirty="0">
                <a:solidFill>
                  <a:schemeClr val="dk1"/>
                </a:solidFill>
                <a:effectLst/>
                <a:latin typeface="Calibri"/>
                <a:ea typeface="Calibri"/>
                <a:cs typeface="Calibri"/>
                <a:sym typeface="Calibri"/>
              </a:rPr>
              <a:t>F</a:t>
            </a:r>
            <a:r>
              <a:rPr lang="zh-TW" altLang="zh-TW" sz="1200" b="0" i="0" u="none" strike="noStrike" cap="none" dirty="0">
                <a:solidFill>
                  <a:schemeClr val="dk1"/>
                </a:solidFill>
                <a:effectLst/>
                <a:latin typeface="Calibri"/>
                <a:ea typeface="Calibri"/>
                <a:cs typeface="Calibri"/>
                <a:sym typeface="Calibri"/>
              </a:rPr>
              <a:t>為</a:t>
            </a:r>
            <a:r>
              <a:rPr lang="en-US" altLang="zh-TW" sz="1200" b="0" i="0" u="none" strike="noStrike" cap="none" dirty="0">
                <a:solidFill>
                  <a:schemeClr val="dk1"/>
                </a:solidFill>
                <a:effectLst/>
                <a:latin typeface="Calibri"/>
                <a:ea typeface="Calibri"/>
                <a:cs typeface="Calibri"/>
                <a:sym typeface="Calibri"/>
              </a:rPr>
              <a:t>data flow</a:t>
            </a:r>
            <a:r>
              <a:rPr lang="zh-TW" altLang="zh-TW" sz="1200" b="0" i="0" u="none" strike="noStrike" cap="none" dirty="0">
                <a:solidFill>
                  <a:schemeClr val="dk1"/>
                </a:solidFill>
                <a:effectLst/>
                <a:latin typeface="Calibri"/>
                <a:ea typeface="Calibri"/>
                <a:cs typeface="Calibri"/>
                <a:sym typeface="Calibri"/>
              </a:rPr>
              <a:t>的集合</a:t>
            </a:r>
          </a:p>
          <a:p>
            <a:pPr lvl="1"/>
            <a:r>
              <a:rPr lang="en-US" altLang="zh-TW" sz="1200" b="0" i="0" u="none" strike="noStrike" cap="none" dirty="0" err="1">
                <a:solidFill>
                  <a:schemeClr val="dk1"/>
                </a:solidFill>
                <a:effectLst/>
                <a:latin typeface="Calibri"/>
                <a:ea typeface="Calibri"/>
                <a:cs typeface="Calibri"/>
                <a:sym typeface="Calibri"/>
              </a:rPr>
              <a:t>d</a:t>
            </a:r>
            <a:r>
              <a:rPr lang="en-US" altLang="zh-TW" sz="1200" b="0" i="0" u="none" strike="noStrike" cap="none" baseline="-25000" dirty="0" err="1">
                <a:solidFill>
                  <a:schemeClr val="dk1"/>
                </a:solidFill>
                <a:effectLst/>
                <a:latin typeface="Calibri"/>
                <a:ea typeface="Calibri"/>
                <a:cs typeface="Calibri"/>
                <a:sym typeface="Calibri"/>
              </a:rPr>
              <a:t>j</a:t>
            </a:r>
            <a:r>
              <a:rPr lang="zh-TW" altLang="zh-TW" sz="1200" b="0" i="0" u="none" strike="noStrike" cap="none" dirty="0">
                <a:solidFill>
                  <a:schemeClr val="dk1"/>
                </a:solidFill>
                <a:effectLst/>
                <a:latin typeface="Calibri"/>
                <a:ea typeface="Calibri"/>
                <a:cs typeface="Calibri"/>
                <a:sym typeface="Calibri"/>
              </a:rPr>
              <a:t>為</a:t>
            </a:r>
            <a:r>
              <a:rPr lang="en-US" altLang="zh-TW" sz="1200" b="0" i="0" u="none" strike="noStrike" cap="none" dirty="0">
                <a:solidFill>
                  <a:schemeClr val="dk1"/>
                </a:solidFill>
                <a:effectLst/>
                <a:latin typeface="Calibri"/>
                <a:ea typeface="Calibri"/>
                <a:cs typeface="Calibri"/>
                <a:sym typeface="Calibri"/>
              </a:rPr>
              <a:t>flow rate</a:t>
            </a:r>
            <a:endParaRPr lang="zh-TW" altLang="zh-TW" sz="1200" b="0" i="0" u="none" strike="noStrike" cap="none" dirty="0">
              <a:solidFill>
                <a:schemeClr val="dk1"/>
              </a:solidFill>
              <a:effectLst/>
              <a:latin typeface="Calibri"/>
              <a:ea typeface="Calibri"/>
              <a:cs typeface="Calibri"/>
              <a:sym typeface="Calibri"/>
            </a:endParaRPr>
          </a:p>
          <a:p>
            <a:pPr lvl="1"/>
            <a:r>
              <a:rPr lang="en-US" altLang="zh-TW" sz="1200" b="0" i="0" u="none" strike="noStrike" cap="none" dirty="0" err="1">
                <a:solidFill>
                  <a:schemeClr val="dk1"/>
                </a:solidFill>
                <a:effectLst/>
                <a:latin typeface="Calibri"/>
                <a:ea typeface="Calibri"/>
                <a:cs typeface="Calibri"/>
                <a:sym typeface="Calibri"/>
              </a:rPr>
              <a:t>P</a:t>
            </a:r>
            <a:r>
              <a:rPr lang="en-US" altLang="zh-TW" sz="1200" b="0" i="0" u="none" strike="noStrike" cap="none" baseline="-25000" dirty="0" err="1">
                <a:solidFill>
                  <a:schemeClr val="dk1"/>
                </a:solidFill>
                <a:effectLst/>
                <a:latin typeface="Calibri"/>
                <a:ea typeface="Calibri"/>
                <a:cs typeface="Calibri"/>
                <a:sym typeface="Calibri"/>
              </a:rPr>
              <a:t>j</a:t>
            </a:r>
            <a:r>
              <a:rPr lang="zh-TW" altLang="zh-TW" sz="1200" b="0" i="0" u="none" strike="noStrike" cap="none" dirty="0">
                <a:solidFill>
                  <a:schemeClr val="dk1"/>
                </a:solidFill>
                <a:effectLst/>
                <a:latin typeface="Calibri"/>
                <a:ea typeface="Calibri"/>
                <a:cs typeface="Calibri"/>
                <a:sym typeface="Calibri"/>
              </a:rPr>
              <a:t>為</a:t>
            </a:r>
            <a:r>
              <a:rPr lang="en-US" altLang="zh-TW" sz="1200" b="0" i="0" u="none" strike="noStrike" cap="none" dirty="0">
                <a:solidFill>
                  <a:schemeClr val="dk1"/>
                </a:solidFill>
                <a:effectLst/>
                <a:latin typeface="Calibri"/>
                <a:ea typeface="Calibri"/>
                <a:cs typeface="Calibri"/>
                <a:sym typeface="Calibri"/>
              </a:rPr>
              <a:t>path of flow f</a:t>
            </a:r>
            <a:r>
              <a:rPr lang="en-US" altLang="zh-TW" sz="1200" b="0" i="0" u="none" strike="noStrike" cap="none" baseline="-25000" dirty="0">
                <a:solidFill>
                  <a:schemeClr val="dk1"/>
                </a:solidFill>
                <a:effectLst/>
                <a:latin typeface="Calibri"/>
                <a:ea typeface="Calibri"/>
                <a:cs typeface="Calibri"/>
                <a:sym typeface="Calibri"/>
              </a:rPr>
              <a:t>j</a:t>
            </a:r>
            <a:r>
              <a:rPr lang="en-US" altLang="zh-TW" sz="1200" b="0" i="0" u="none" strike="noStrike" cap="none" dirty="0">
                <a:solidFill>
                  <a:schemeClr val="dk1"/>
                </a:solidFill>
                <a:effectLst/>
                <a:latin typeface="Calibri"/>
                <a:ea typeface="Calibri"/>
                <a:cs typeface="Calibri"/>
                <a:sym typeface="Calibri"/>
              </a:rPr>
              <a:t> </a:t>
            </a:r>
            <a:r>
              <a:rPr lang="zh-TW" altLang="zh-TW" sz="1200" b="0" i="0" u="none" strike="noStrike" cap="none" dirty="0">
                <a:solidFill>
                  <a:schemeClr val="dk1"/>
                </a:solidFill>
                <a:effectLst/>
                <a:latin typeface="Calibri"/>
                <a:ea typeface="Calibri"/>
                <a:cs typeface="Calibri"/>
                <a:sym typeface="Calibri"/>
              </a:rPr>
              <a:t>屬於</a:t>
            </a:r>
            <a:r>
              <a:rPr lang="en-US" altLang="zh-TW" sz="1200" b="0" i="0" u="none" strike="noStrike" cap="none" dirty="0">
                <a:solidFill>
                  <a:schemeClr val="dk1"/>
                </a:solidFill>
                <a:effectLst/>
                <a:latin typeface="Calibri"/>
                <a:ea typeface="Calibri"/>
                <a:cs typeface="Calibri"/>
                <a:sym typeface="Calibri"/>
              </a:rPr>
              <a:t>F: </a:t>
            </a:r>
            <a:endParaRPr lang="zh-TW" altLang="zh-TW" sz="1200" b="0" i="0" u="none" strike="noStrike" cap="none" dirty="0">
              <a:solidFill>
                <a:schemeClr val="dk1"/>
              </a:solidFill>
              <a:effectLst/>
              <a:latin typeface="Calibri"/>
              <a:ea typeface="Calibri"/>
              <a:cs typeface="Calibri"/>
              <a:sym typeface="Calibri"/>
            </a:endParaRPr>
          </a:p>
          <a:p>
            <a:pPr lvl="1"/>
            <a:r>
              <a:rPr lang="zh-TW" altLang="zh-TW" sz="1200" b="0" i="0" u="none" strike="noStrike" cap="none" dirty="0">
                <a:solidFill>
                  <a:schemeClr val="dk1"/>
                </a:solidFill>
                <a:effectLst/>
                <a:latin typeface="Calibri"/>
                <a:ea typeface="Calibri"/>
                <a:cs typeface="Calibri"/>
                <a:sym typeface="Calibri"/>
              </a:rPr>
              <a:t>唯有經過</a:t>
            </a:r>
            <a:r>
              <a:rPr lang="en-US" altLang="zh-TW" sz="1200" b="0" i="0" u="none" strike="noStrike" cap="none" dirty="0">
                <a:solidFill>
                  <a:schemeClr val="dk1"/>
                </a:solidFill>
                <a:effectLst/>
                <a:latin typeface="Calibri"/>
                <a:ea typeface="Calibri"/>
                <a:cs typeface="Calibri"/>
                <a:sym typeface="Calibri"/>
              </a:rPr>
              <a:t>v</a:t>
            </a:r>
            <a:r>
              <a:rPr lang="en-US" altLang="zh-TW" sz="1200" b="0" i="0" u="none" strike="noStrike" cap="none" baseline="-25000" dirty="0">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的</a:t>
            </a:r>
            <a:r>
              <a:rPr lang="en-US" altLang="zh-TW" sz="1200" b="0" i="0" u="none" strike="noStrike" cap="none" dirty="0">
                <a:solidFill>
                  <a:schemeClr val="dk1"/>
                </a:solidFill>
                <a:effectLst/>
                <a:latin typeface="Calibri"/>
                <a:ea typeface="Calibri"/>
                <a:cs typeface="Calibri"/>
                <a:sym typeface="Calibri"/>
              </a:rPr>
              <a:t>flow</a:t>
            </a:r>
            <a:r>
              <a:rPr lang="zh-TW" altLang="zh-TW" sz="1200" b="0" i="0" u="none" strike="noStrike" cap="none" dirty="0">
                <a:solidFill>
                  <a:schemeClr val="dk1"/>
                </a:solidFill>
                <a:effectLst/>
                <a:latin typeface="Calibri"/>
                <a:ea typeface="Calibri"/>
                <a:cs typeface="Calibri"/>
                <a:sym typeface="Calibri"/>
              </a:rPr>
              <a:t>集合</a:t>
            </a:r>
          </a:p>
          <a:p>
            <a:r>
              <a:rPr lang="zh-TW" altLang="zh-TW" sz="1200" b="0" i="0" u="none" strike="noStrike" cap="none" dirty="0">
                <a:solidFill>
                  <a:schemeClr val="dk1"/>
                </a:solidFill>
                <a:effectLst/>
                <a:latin typeface="Calibri"/>
                <a:ea typeface="Calibri"/>
                <a:cs typeface="Calibri"/>
                <a:sym typeface="Calibri"/>
              </a:rPr>
              <a:t>我們假設一個</a:t>
            </a:r>
            <a:r>
              <a:rPr lang="en-US" altLang="zh-TW" sz="1200" b="0" i="0" u="none" strike="noStrike" cap="none" dirty="0">
                <a:solidFill>
                  <a:schemeClr val="dk1"/>
                </a:solidFill>
                <a:effectLst/>
                <a:latin typeface="Calibri"/>
                <a:ea typeface="Calibri"/>
                <a:cs typeface="Calibri"/>
                <a:sym typeface="Calibri"/>
              </a:rPr>
              <a:t>VNF</a:t>
            </a:r>
            <a:r>
              <a:rPr lang="zh-TW" altLang="zh-TW" sz="1200" b="0" i="0" u="none" strike="noStrike" cap="none" dirty="0">
                <a:solidFill>
                  <a:schemeClr val="dk1"/>
                </a:solidFill>
                <a:effectLst/>
                <a:latin typeface="Calibri"/>
                <a:ea typeface="Calibri"/>
                <a:cs typeface="Calibri"/>
                <a:sym typeface="Calibri"/>
              </a:rPr>
              <a:t>有</a:t>
            </a:r>
            <a:r>
              <a:rPr lang="en-US" altLang="zh-TW" sz="1200" b="0" i="0" u="none" strike="noStrike" cap="none" dirty="0">
                <a:solidFill>
                  <a:schemeClr val="dk1"/>
                </a:solidFill>
                <a:effectLst/>
                <a:latin typeface="Calibri"/>
                <a:ea typeface="Calibri"/>
                <a:cs typeface="Calibri"/>
                <a:sym typeface="Calibri"/>
              </a:rPr>
              <a:t>R</a:t>
            </a:r>
            <a:r>
              <a:rPr lang="zh-TW" altLang="zh-TW" sz="1200" b="0" i="0" u="none" strike="noStrike" cap="none" dirty="0">
                <a:solidFill>
                  <a:schemeClr val="dk1"/>
                </a:solidFill>
                <a:effectLst/>
                <a:latin typeface="Calibri"/>
                <a:ea typeface="Calibri"/>
                <a:cs typeface="Calibri"/>
                <a:sym typeface="Calibri"/>
              </a:rPr>
              <a:t>個單位的計算資源，並且處裡每一單位的</a:t>
            </a:r>
            <a:r>
              <a:rPr lang="en-US" altLang="zh-TW" sz="1200" b="0" i="0" u="none" strike="noStrike" cap="none" dirty="0">
                <a:solidFill>
                  <a:schemeClr val="dk1"/>
                </a:solidFill>
                <a:effectLst/>
                <a:latin typeface="Calibri"/>
                <a:ea typeface="Calibri"/>
                <a:cs typeface="Calibri"/>
                <a:sym typeface="Calibri"/>
              </a:rPr>
              <a:t>data</a:t>
            </a:r>
            <a:r>
              <a:rPr lang="zh-TW" altLang="zh-TW" sz="1200" b="0" i="0" u="none" strike="noStrike" cap="none" dirty="0">
                <a:solidFill>
                  <a:schemeClr val="dk1"/>
                </a:solidFill>
                <a:effectLst/>
                <a:latin typeface="Calibri"/>
                <a:ea typeface="Calibri"/>
                <a:cs typeface="Calibri"/>
                <a:sym typeface="Calibri"/>
              </a:rPr>
              <a:t>需要花費一單位的計算資源。</a:t>
            </a:r>
          </a:p>
          <a:p>
            <a:pPr lvl="1"/>
            <a:r>
              <a:rPr lang="en-US" altLang="zh-TW" sz="1200" b="0" i="0" u="none" strike="noStrike" cap="none" dirty="0">
                <a:solidFill>
                  <a:schemeClr val="dk1"/>
                </a:solidFill>
                <a:effectLst/>
                <a:latin typeface="Calibri"/>
                <a:ea typeface="Calibri"/>
                <a:cs typeface="Calibri"/>
                <a:sym typeface="Calibri"/>
              </a:rPr>
              <a:t>x</a:t>
            </a:r>
            <a:r>
              <a:rPr lang="en-US" altLang="zh-TW" sz="1200" b="0" i="0" u="none" strike="noStrike" cap="none" baseline="-25000" dirty="0">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代表在</a:t>
            </a:r>
            <a:r>
              <a:rPr lang="en-US" altLang="zh-TW" sz="1200" b="0" i="0" u="none" strike="noStrike" cap="none" dirty="0">
                <a:solidFill>
                  <a:schemeClr val="dk1"/>
                </a:solidFill>
                <a:effectLst/>
                <a:latin typeface="Calibri"/>
                <a:ea typeface="Calibri"/>
                <a:cs typeface="Calibri"/>
                <a:sym typeface="Calibri"/>
              </a:rPr>
              <a:t>v</a:t>
            </a:r>
            <a:r>
              <a:rPr lang="en-US" altLang="zh-TW" sz="1200" b="0" i="0" u="none" strike="noStrike" cap="none" baseline="-25000" dirty="0">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部屬的</a:t>
            </a:r>
            <a:r>
              <a:rPr lang="en-US" altLang="zh-TW" sz="1200" b="0" i="0" u="none" strike="noStrike" cap="none" dirty="0">
                <a:solidFill>
                  <a:schemeClr val="dk1"/>
                </a:solidFill>
                <a:effectLst/>
                <a:latin typeface="Calibri"/>
                <a:ea typeface="Calibri"/>
                <a:cs typeface="Calibri"/>
                <a:sym typeface="Calibri"/>
              </a:rPr>
              <a:t>VNF</a:t>
            </a:r>
            <a:r>
              <a:rPr lang="zh-TW" altLang="zh-TW" sz="1200" b="0" i="0" u="none" strike="noStrike" cap="none" dirty="0">
                <a:solidFill>
                  <a:schemeClr val="dk1"/>
                </a:solidFill>
                <a:effectLst/>
                <a:latin typeface="Calibri"/>
                <a:ea typeface="Calibri"/>
                <a:cs typeface="Calibri"/>
                <a:sym typeface="Calibri"/>
              </a:rPr>
              <a:t>數量</a:t>
            </a:r>
          </a:p>
          <a:p>
            <a:pPr lvl="1"/>
            <a:r>
              <a:rPr lang="en-US" altLang="zh-TW" sz="1200" b="0" i="0" u="none" strike="noStrike" cap="none" dirty="0" err="1">
                <a:solidFill>
                  <a:schemeClr val="dk1"/>
                </a:solidFill>
                <a:effectLst/>
                <a:latin typeface="Calibri"/>
                <a:ea typeface="Calibri"/>
                <a:cs typeface="Calibri"/>
                <a:sym typeface="Calibri"/>
              </a:rPr>
              <a:t>r</a:t>
            </a:r>
            <a:r>
              <a:rPr lang="en-US" altLang="zh-TW" sz="1200" b="0" i="0" u="none" strike="noStrike" cap="none" baseline="-25000" dirty="0" err="1">
                <a:solidFill>
                  <a:schemeClr val="dk1"/>
                </a:solidFill>
                <a:effectLst/>
                <a:latin typeface="Calibri"/>
                <a:ea typeface="Calibri"/>
                <a:cs typeface="Calibri"/>
                <a:sym typeface="Calibri"/>
              </a:rPr>
              <a:t>ij</a:t>
            </a:r>
            <a:r>
              <a:rPr lang="zh-TW" altLang="zh-TW" sz="1200" b="0" i="0" u="none" strike="noStrike" cap="none" dirty="0">
                <a:solidFill>
                  <a:schemeClr val="dk1"/>
                </a:solidFill>
                <a:effectLst/>
                <a:latin typeface="Calibri"/>
                <a:ea typeface="Calibri"/>
                <a:cs typeface="Calibri"/>
                <a:sym typeface="Calibri"/>
              </a:rPr>
              <a:t>代表</a:t>
            </a:r>
            <a:r>
              <a:rPr lang="en-US" altLang="zh-TW" sz="1200" b="0" i="0" u="none" strike="noStrike" cap="none" dirty="0">
                <a:solidFill>
                  <a:schemeClr val="dk1"/>
                </a:solidFill>
                <a:effectLst/>
                <a:latin typeface="Calibri"/>
                <a:ea typeface="Calibri"/>
                <a:cs typeface="Calibri"/>
                <a:sym typeface="Calibri"/>
              </a:rPr>
              <a:t>v</a:t>
            </a:r>
            <a:r>
              <a:rPr lang="en-US" altLang="zh-TW" sz="1200" b="0" i="0" u="none" strike="noStrike" cap="none" baseline="-25000" dirty="0">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分配給</a:t>
            </a:r>
            <a:r>
              <a:rPr lang="en-US" altLang="zh-TW" sz="1200" b="0" i="0" u="none" strike="noStrike" cap="none" dirty="0">
                <a:solidFill>
                  <a:schemeClr val="dk1"/>
                </a:solidFill>
                <a:effectLst/>
                <a:latin typeface="Calibri"/>
                <a:ea typeface="Calibri"/>
                <a:cs typeface="Calibri"/>
                <a:sym typeface="Calibri"/>
              </a:rPr>
              <a:t>f</a:t>
            </a:r>
            <a:r>
              <a:rPr lang="en-US" altLang="zh-TW" sz="1200" b="0" i="0" u="none" strike="noStrike" cap="none" baseline="-25000" dirty="0">
                <a:solidFill>
                  <a:schemeClr val="dk1"/>
                </a:solidFill>
                <a:effectLst/>
                <a:latin typeface="Calibri"/>
                <a:ea typeface="Calibri"/>
                <a:cs typeface="Calibri"/>
                <a:sym typeface="Calibri"/>
              </a:rPr>
              <a:t>j</a:t>
            </a:r>
            <a:r>
              <a:rPr lang="zh-TW" altLang="zh-TW" sz="1200" b="0" i="0" u="none" strike="noStrike" cap="none" dirty="0">
                <a:solidFill>
                  <a:schemeClr val="dk1"/>
                </a:solidFill>
                <a:effectLst/>
                <a:latin typeface="Calibri"/>
                <a:ea typeface="Calibri"/>
                <a:cs typeface="Calibri"/>
                <a:sym typeface="Calibri"/>
              </a:rPr>
              <a:t>的計算資源使用量</a:t>
            </a: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835575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000744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主要是證明 </a:t>
            </a:r>
            <a:r>
              <a:rPr lang="en-US" altLang="zh-TW" b="1" dirty="0"/>
              <a:t>JPA-VNF </a:t>
            </a:r>
            <a:r>
              <a:rPr lang="zh-TW" altLang="en-US" b="1" dirty="0"/>
              <a:t>問題是 </a:t>
            </a:r>
            <a:r>
              <a:rPr lang="en-US" altLang="zh-TW" b="1" dirty="0"/>
              <a:t>NP-hard</a:t>
            </a:r>
            <a:r>
              <a:rPr lang="zh-TW" altLang="en-US" dirty="0"/>
              <a:t>，方法是經典的：「從集合覆蓋問題（</a:t>
            </a:r>
            <a:r>
              <a:rPr lang="en-US" altLang="zh-TW" dirty="0"/>
              <a:t>Set Cover</a:t>
            </a:r>
            <a:r>
              <a:rPr lang="zh-TW" altLang="en-US" dirty="0"/>
              <a:t>）做歸約」</a:t>
            </a:r>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8704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zh-TW" altLang="zh-TW" sz="1200" b="0" i="0" u="none" strike="noStrike" cap="none" dirty="0">
                <a:solidFill>
                  <a:schemeClr val="dk1"/>
                </a:solidFill>
                <a:effectLst/>
                <a:latin typeface="Calibri"/>
                <a:ea typeface="Calibri"/>
                <a:cs typeface="Calibri"/>
                <a:sym typeface="Calibri"/>
              </a:rPr>
              <a:t>首先設定</a:t>
            </a:r>
            <a:r>
              <a:rPr lang="en-US" altLang="zh-TW" sz="1200" b="0" i="0" u="none" strike="noStrike" cap="none" dirty="0">
                <a:solidFill>
                  <a:schemeClr val="dk1"/>
                </a:solidFill>
                <a:effectLst/>
                <a:latin typeface="Calibri"/>
                <a:ea typeface="Calibri"/>
                <a:cs typeface="Calibri"/>
                <a:sym typeface="Calibri"/>
              </a:rPr>
              <a:t>R</a:t>
            </a:r>
            <a:r>
              <a:rPr lang="zh-TW" altLang="zh-TW" sz="1200" b="0" i="0" u="none" strike="noStrike" cap="none" dirty="0">
                <a:solidFill>
                  <a:schemeClr val="dk1"/>
                </a:solidFill>
                <a:effectLst/>
                <a:latin typeface="Calibri"/>
                <a:ea typeface="Calibri"/>
                <a:cs typeface="Calibri"/>
                <a:sym typeface="Calibri"/>
              </a:rPr>
              <a:t>為一個正值，建立一個圖</a:t>
            </a:r>
            <a:r>
              <a:rPr lang="en-US" altLang="zh-TW" sz="1200" b="0" i="0" u="none" strike="noStrike" cap="none" dirty="0">
                <a:solidFill>
                  <a:schemeClr val="dk1"/>
                </a:solidFill>
                <a:effectLst/>
                <a:latin typeface="Calibri"/>
                <a:ea typeface="Calibri"/>
                <a:cs typeface="Calibri"/>
                <a:sym typeface="Calibri"/>
              </a:rPr>
              <a:t>G</a:t>
            </a:r>
            <a:r>
              <a:rPr lang="zh-TW" altLang="zh-TW" sz="1200" b="0" i="0" u="none" strike="noStrike" cap="none" dirty="0">
                <a:solidFill>
                  <a:schemeClr val="dk1"/>
                </a:solidFill>
                <a:effectLst/>
                <a:latin typeface="Calibri"/>
                <a:ea typeface="Calibri"/>
                <a:cs typeface="Calibri"/>
                <a:sym typeface="Calibri"/>
              </a:rPr>
              <a:t>有</a:t>
            </a:r>
            <a:r>
              <a:rPr lang="en-US" altLang="zh-TW" sz="1200" b="0" i="0" u="none" strike="noStrike" cap="none" dirty="0">
                <a:solidFill>
                  <a:schemeClr val="dk1"/>
                </a:solidFill>
                <a:effectLst/>
                <a:latin typeface="Calibri"/>
                <a:ea typeface="Calibri"/>
                <a:cs typeface="Calibri"/>
                <a:sym typeface="Calibri"/>
              </a:rPr>
              <a:t>n</a:t>
            </a:r>
            <a:r>
              <a:rPr lang="zh-TW" altLang="zh-TW" sz="1200" b="0" i="0" u="none" strike="noStrike" cap="none" dirty="0">
                <a:solidFill>
                  <a:schemeClr val="dk1"/>
                </a:solidFill>
                <a:effectLst/>
                <a:latin typeface="Calibri"/>
                <a:ea typeface="Calibri"/>
                <a:cs typeface="Calibri"/>
                <a:sym typeface="Calibri"/>
              </a:rPr>
              <a:t>個點以及有</a:t>
            </a:r>
            <a:r>
              <a:rPr lang="en-US" altLang="zh-TW" sz="1200" b="0" i="0" u="none" strike="noStrike" cap="none" dirty="0">
                <a:solidFill>
                  <a:schemeClr val="dk1"/>
                </a:solidFill>
                <a:effectLst/>
                <a:latin typeface="Calibri"/>
                <a:ea typeface="Calibri"/>
                <a:cs typeface="Calibri"/>
                <a:sym typeface="Calibri"/>
              </a:rPr>
              <a:t>m</a:t>
            </a:r>
            <a:r>
              <a:rPr lang="zh-TW" altLang="zh-TW" sz="1200" b="0" i="0" u="none" strike="noStrike" cap="none" dirty="0">
                <a:solidFill>
                  <a:schemeClr val="dk1"/>
                </a:solidFill>
                <a:effectLst/>
                <a:latin typeface="Calibri"/>
                <a:ea typeface="Calibri"/>
                <a:cs typeface="Calibri"/>
                <a:sym typeface="Calibri"/>
              </a:rPr>
              <a:t>個</a:t>
            </a:r>
            <a:r>
              <a:rPr lang="en-US" altLang="zh-TW" sz="1200" b="0" i="0" u="none" strike="noStrike" cap="none" dirty="0">
                <a:solidFill>
                  <a:schemeClr val="dk1"/>
                </a:solidFill>
                <a:effectLst/>
                <a:latin typeface="Calibri"/>
                <a:ea typeface="Calibri"/>
                <a:cs typeface="Calibri"/>
                <a:sym typeface="Calibri"/>
              </a:rPr>
              <a:t>flow</a:t>
            </a:r>
            <a:r>
              <a:rPr lang="zh-TW" altLang="zh-TW" sz="1200" b="0" i="0" u="none" strike="noStrike" cap="none" dirty="0">
                <a:solidFill>
                  <a:schemeClr val="dk1"/>
                </a:solidFill>
                <a:effectLst/>
                <a:latin typeface="Calibri"/>
                <a:ea typeface="Calibri"/>
                <a:cs typeface="Calibri"/>
                <a:sym typeface="Calibri"/>
              </a:rPr>
              <a:t>的</a:t>
            </a:r>
            <a:r>
              <a:rPr lang="en-US" altLang="zh-TW" sz="1200" b="0" i="0" u="none" strike="noStrike" cap="none" dirty="0">
                <a:solidFill>
                  <a:schemeClr val="dk1"/>
                </a:solidFill>
                <a:effectLst/>
                <a:latin typeface="Calibri"/>
                <a:ea typeface="Calibri"/>
                <a:cs typeface="Calibri"/>
                <a:sym typeface="Calibri"/>
              </a:rPr>
              <a:t>F</a:t>
            </a:r>
            <a:r>
              <a:rPr lang="zh-TW" altLang="zh-TW" sz="1200" b="0" i="0" u="none" strike="noStrike" cap="none" dirty="0">
                <a:solidFill>
                  <a:schemeClr val="dk1"/>
                </a:solidFill>
                <a:effectLst/>
                <a:latin typeface="Calibri"/>
                <a:ea typeface="Calibri"/>
                <a:cs typeface="Calibri"/>
                <a:sym typeface="Calibri"/>
              </a:rPr>
              <a:t>集合，接著對於每個</a:t>
            </a:r>
            <a:r>
              <a:rPr lang="el-GR" altLang="zh-TW" sz="1200" b="0" i="0" u="none" strike="noStrike" cap="none" dirty="0">
                <a:solidFill>
                  <a:schemeClr val="dk1"/>
                </a:solidFill>
                <a:effectLst/>
                <a:latin typeface="Calibri"/>
                <a:ea typeface="Calibri"/>
                <a:cs typeface="Calibri"/>
                <a:sym typeface="Calibri"/>
              </a:rPr>
              <a:t>Φ</a:t>
            </a:r>
            <a:r>
              <a:rPr lang="zh-TW" altLang="zh-TW" sz="1200" b="0" i="0" u="none" strike="noStrike" cap="none" dirty="0">
                <a:solidFill>
                  <a:schemeClr val="dk1"/>
                </a:solidFill>
                <a:effectLst/>
                <a:latin typeface="Calibri"/>
                <a:ea typeface="Calibri"/>
                <a:cs typeface="Calibri"/>
                <a:sym typeface="Calibri"/>
              </a:rPr>
              <a:t>的</a:t>
            </a:r>
            <a:r>
              <a:rPr lang="en-US" altLang="zh-TW" sz="1200" b="0" i="0" u="none" strike="noStrike" cap="none" dirty="0" err="1">
                <a:solidFill>
                  <a:schemeClr val="dk1"/>
                </a:solidFill>
                <a:effectLst/>
                <a:latin typeface="Calibri"/>
                <a:ea typeface="Calibri"/>
                <a:cs typeface="Calibri"/>
                <a:sym typeface="Calibri"/>
              </a:rPr>
              <a:t>u</a:t>
            </a:r>
            <a:r>
              <a:rPr lang="en-US" altLang="zh-TW" sz="1200" b="0" i="0" u="none" strike="noStrike" cap="none" baseline="-25000" dirty="0" err="1">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，加入一個</a:t>
            </a:r>
            <a:r>
              <a:rPr lang="en-US" altLang="zh-TW" sz="1200" b="0" i="0" u="none" strike="noStrike" cap="none" dirty="0">
                <a:solidFill>
                  <a:schemeClr val="dk1"/>
                </a:solidFill>
                <a:effectLst/>
                <a:latin typeface="Calibri"/>
                <a:ea typeface="Calibri"/>
                <a:cs typeface="Calibri"/>
                <a:sym typeface="Calibri"/>
              </a:rPr>
              <a:t>v</a:t>
            </a:r>
            <a:r>
              <a:rPr lang="en-US" altLang="zh-TW" sz="1200" b="0" i="0" u="none" strike="noStrike" cap="none" baseline="-25000" dirty="0">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到圖</a:t>
            </a:r>
            <a:r>
              <a:rPr lang="en-US" altLang="zh-TW" sz="1200" b="0" i="0" u="none" strike="noStrike" cap="none" dirty="0">
                <a:solidFill>
                  <a:schemeClr val="dk1"/>
                </a:solidFill>
                <a:effectLst/>
                <a:latin typeface="Calibri"/>
                <a:ea typeface="Calibri"/>
                <a:cs typeface="Calibri"/>
                <a:sym typeface="Calibri"/>
              </a:rPr>
              <a:t>G</a:t>
            </a:r>
            <a:r>
              <a:rPr lang="zh-TW" altLang="zh-TW" sz="1200" b="0" i="0" u="none" strike="noStrike" cap="none" dirty="0">
                <a:solidFill>
                  <a:schemeClr val="dk1"/>
                </a:solidFill>
                <a:effectLst/>
                <a:latin typeface="Calibri"/>
                <a:ea typeface="Calibri"/>
                <a:cs typeface="Calibri"/>
                <a:sym typeface="Calibri"/>
              </a:rPr>
              <a:t>。</a:t>
            </a:r>
            <a:endParaRPr lang="en-US" altLang="zh-TW"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endParaRPr lang="en-US" altLang="zh-TW"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zh-TW" altLang="zh-TW" sz="1200" b="0" i="0" u="none" strike="noStrike" cap="none" dirty="0">
                <a:solidFill>
                  <a:schemeClr val="dk1"/>
                </a:solidFill>
                <a:effectLst/>
                <a:latin typeface="Calibri"/>
                <a:ea typeface="Calibri"/>
                <a:cs typeface="Calibri"/>
                <a:sym typeface="Calibri"/>
              </a:rPr>
              <a:t>如果</a:t>
            </a:r>
            <a:r>
              <a:rPr lang="en-US" altLang="zh-TW" sz="1200" b="0" i="0" u="none" strike="noStrike" cap="none" dirty="0" err="1">
                <a:solidFill>
                  <a:schemeClr val="dk1"/>
                </a:solidFill>
                <a:effectLst/>
                <a:latin typeface="Calibri"/>
                <a:ea typeface="Calibri"/>
                <a:cs typeface="Calibri"/>
                <a:sym typeface="Calibri"/>
              </a:rPr>
              <a:t>e</a:t>
            </a:r>
            <a:r>
              <a:rPr lang="en-US" altLang="zh-TW" sz="1200" b="0" i="0" u="none" strike="noStrike" cap="none" baseline="-25000" dirty="0" err="1">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是</a:t>
            </a:r>
            <a:r>
              <a:rPr lang="en-US" altLang="zh-TW" sz="1200" b="0" i="0" u="none" strike="noStrike" cap="none" dirty="0" err="1">
                <a:solidFill>
                  <a:schemeClr val="dk1"/>
                </a:solidFill>
                <a:effectLst/>
                <a:latin typeface="Calibri"/>
                <a:ea typeface="Calibri"/>
                <a:cs typeface="Calibri"/>
                <a:sym typeface="Calibri"/>
              </a:rPr>
              <a:t>u</a:t>
            </a:r>
            <a:r>
              <a:rPr lang="en-US" altLang="zh-TW" sz="1200" b="0" i="0" u="none" strike="noStrike" cap="none" baseline="-25000" dirty="0" err="1">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的其中一個</a:t>
            </a:r>
            <a:r>
              <a:rPr lang="en-US" altLang="zh-TW" sz="1200" b="0" i="0" u="none" strike="noStrike" cap="none" dirty="0">
                <a:solidFill>
                  <a:schemeClr val="dk1"/>
                </a:solidFill>
                <a:effectLst/>
                <a:latin typeface="Calibri"/>
                <a:ea typeface="Calibri"/>
                <a:cs typeface="Calibri"/>
                <a:sym typeface="Calibri"/>
              </a:rPr>
              <a:t>element </a:t>
            </a:r>
            <a:r>
              <a:rPr lang="zh-TW" altLang="zh-TW" sz="1200" b="0" i="0" u="none" strike="noStrike" cap="none" dirty="0">
                <a:solidFill>
                  <a:schemeClr val="dk1"/>
                </a:solidFill>
                <a:effectLst/>
                <a:latin typeface="Calibri"/>
                <a:ea typeface="Calibri"/>
                <a:cs typeface="Calibri"/>
                <a:sym typeface="Calibri"/>
              </a:rPr>
              <a:t>，那</a:t>
            </a:r>
            <a:r>
              <a:rPr lang="en-US" altLang="zh-TW" sz="1200" b="0" i="0" u="none" strike="noStrike" cap="none" dirty="0">
                <a:solidFill>
                  <a:schemeClr val="dk1"/>
                </a:solidFill>
                <a:effectLst/>
                <a:latin typeface="Calibri"/>
                <a:ea typeface="Calibri"/>
                <a:cs typeface="Calibri"/>
                <a:sym typeface="Calibri"/>
              </a:rPr>
              <a:t>f</a:t>
            </a:r>
            <a:r>
              <a:rPr lang="en-US" altLang="zh-TW" sz="1200" b="0" i="0" u="none" strike="noStrike" cap="none" baseline="-25000" dirty="0">
                <a:solidFill>
                  <a:schemeClr val="dk1"/>
                </a:solidFill>
                <a:effectLst/>
                <a:latin typeface="Calibri"/>
                <a:ea typeface="Calibri"/>
                <a:cs typeface="Calibri"/>
                <a:sym typeface="Calibri"/>
              </a:rPr>
              <a:t>j</a:t>
            </a:r>
            <a:r>
              <a:rPr lang="zh-TW" altLang="zh-TW" sz="1200" b="0" i="0" u="none" strike="noStrike" cap="none" dirty="0">
                <a:solidFill>
                  <a:schemeClr val="dk1"/>
                </a:solidFill>
                <a:effectLst/>
                <a:latin typeface="Calibri"/>
                <a:ea typeface="Calibri"/>
                <a:cs typeface="Calibri"/>
                <a:sym typeface="Calibri"/>
              </a:rPr>
              <a:t>的</a:t>
            </a:r>
            <a:r>
              <a:rPr lang="en-US" altLang="zh-TW" sz="1200" b="0" i="0" u="none" strike="noStrike" cap="none" dirty="0" err="1">
                <a:solidFill>
                  <a:schemeClr val="dk1"/>
                </a:solidFill>
                <a:effectLst/>
                <a:latin typeface="Calibri"/>
                <a:ea typeface="Calibri"/>
                <a:cs typeface="Calibri"/>
                <a:sym typeface="Calibri"/>
              </a:rPr>
              <a:t>P</a:t>
            </a:r>
            <a:r>
              <a:rPr lang="en-US" altLang="zh-TW" sz="1200" b="0" i="0" u="none" strike="noStrike" cap="none" baseline="-25000" dirty="0" err="1">
                <a:solidFill>
                  <a:schemeClr val="dk1"/>
                </a:solidFill>
                <a:effectLst/>
                <a:latin typeface="Calibri"/>
                <a:ea typeface="Calibri"/>
                <a:cs typeface="Calibri"/>
                <a:sym typeface="Calibri"/>
              </a:rPr>
              <a:t>j</a:t>
            </a:r>
            <a:r>
              <a:rPr lang="zh-TW" altLang="zh-TW" sz="1200" b="0" i="0" u="none" strike="noStrike" cap="none" dirty="0">
                <a:solidFill>
                  <a:schemeClr val="dk1"/>
                </a:solidFill>
                <a:effectLst/>
                <a:latin typeface="Calibri"/>
                <a:ea typeface="Calibri"/>
                <a:cs typeface="Calibri"/>
                <a:sym typeface="Calibri"/>
              </a:rPr>
              <a:t>就會包含</a:t>
            </a:r>
            <a:r>
              <a:rPr lang="en-US" altLang="zh-TW" sz="1200" b="0" i="0" u="none" strike="noStrike" cap="none" dirty="0">
                <a:solidFill>
                  <a:schemeClr val="dk1"/>
                </a:solidFill>
                <a:effectLst/>
                <a:latin typeface="Calibri"/>
                <a:ea typeface="Calibri"/>
                <a:cs typeface="Calibri"/>
                <a:sym typeface="Calibri"/>
              </a:rPr>
              <a:t>v</a:t>
            </a:r>
            <a:r>
              <a:rPr lang="en-US" altLang="zh-TW" sz="1200" b="0" i="0" u="none" strike="noStrike" cap="none" baseline="-25000" dirty="0">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a:t>
            </a:r>
            <a:r>
              <a:rPr lang="en-US" altLang="zh-TW" sz="1200" b="0" i="0" u="none" strike="noStrike" cap="none" dirty="0">
                <a:solidFill>
                  <a:schemeClr val="dk1"/>
                </a:solidFill>
                <a:effectLst/>
                <a:latin typeface="Calibri"/>
                <a:ea typeface="Calibri"/>
                <a:cs typeface="Calibri"/>
                <a:sym typeface="Calibri"/>
              </a:rPr>
              <a:t> </a:t>
            </a:r>
            <a:r>
              <a:rPr lang="en-US" altLang="zh-TW" dirty="0" err="1"/>
              <a:t>Pj</a:t>
            </a:r>
            <a:r>
              <a:rPr lang="en-US" altLang="zh-TW" dirty="0"/>
              <a:t> = </a:t>
            </a:r>
            <a:r>
              <a:rPr lang="en-US" altLang="zh-TW" dirty="0" err="1"/>
              <a:t>vi|ei</a:t>
            </a:r>
            <a:r>
              <a:rPr lang="zh-TW" altLang="en-US" sz="1200" dirty="0">
                <a:solidFill>
                  <a:srgbClr val="17365D"/>
                </a:solidFill>
                <a:latin typeface="Microsoft JhengHei"/>
                <a:ea typeface="Microsoft JhengHei"/>
              </a:rPr>
              <a:t>∈</a:t>
            </a:r>
            <a:r>
              <a:rPr lang="en-US" altLang="zh-TW" dirty="0" err="1"/>
              <a:t>uj</a:t>
            </a:r>
            <a:r>
              <a:rPr lang="en-US" altLang="zh-TW" dirty="0"/>
              <a:t> </a:t>
            </a:r>
            <a:endParaRPr lang="zh-TW" altLang="zh-TW"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endParaRPr lang="zh-TW" altLang="zh-TW" sz="1200" b="0" i="0" u="none" strike="noStrike" cap="none" dirty="0">
              <a:solidFill>
                <a:schemeClr val="dk1"/>
              </a:solidFill>
              <a:effectLst/>
              <a:latin typeface="Calibri"/>
              <a:ea typeface="Calibri"/>
              <a:cs typeface="Calibri"/>
              <a:sym typeface="Calibri"/>
            </a:endParaRP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0490696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zh-TW" altLang="zh-TW" sz="1200" b="0" i="0" u="none" strike="noStrike" cap="none" dirty="0">
                <a:solidFill>
                  <a:schemeClr val="dk1"/>
                </a:solidFill>
                <a:effectLst/>
                <a:latin typeface="Calibri"/>
                <a:ea typeface="Calibri"/>
                <a:cs typeface="Calibri"/>
                <a:sym typeface="Calibri"/>
              </a:rPr>
              <a:t>並且我們使</a:t>
            </a:r>
            <a:r>
              <a:rPr lang="en-US" altLang="zh-TW" sz="1200" b="0" i="0" u="none" strike="noStrike" cap="none" dirty="0">
                <a:solidFill>
                  <a:schemeClr val="dk1"/>
                </a:solidFill>
                <a:effectLst/>
                <a:latin typeface="Calibri"/>
                <a:ea typeface="Calibri"/>
                <a:cs typeface="Calibri"/>
                <a:sym typeface="Calibri"/>
              </a:rPr>
              <a:t>G</a:t>
            </a:r>
            <a:r>
              <a:rPr lang="zh-TW" altLang="zh-TW" sz="1200" b="0" i="0" u="none" strike="noStrike" cap="none" dirty="0">
                <a:solidFill>
                  <a:schemeClr val="dk1"/>
                </a:solidFill>
                <a:effectLst/>
                <a:latin typeface="Calibri"/>
                <a:ea typeface="Calibri"/>
                <a:cs typeface="Calibri"/>
                <a:sym typeface="Calibri"/>
              </a:rPr>
              <a:t>為一個</a:t>
            </a:r>
            <a:r>
              <a:rPr lang="en-US" altLang="zh-TW" sz="1200" b="0" i="0" u="none" strike="noStrike" cap="none" dirty="0">
                <a:solidFill>
                  <a:schemeClr val="dk1"/>
                </a:solidFill>
                <a:effectLst/>
                <a:latin typeface="Calibri"/>
                <a:ea typeface="Calibri"/>
                <a:cs typeface="Calibri"/>
                <a:sym typeface="Calibri"/>
              </a:rPr>
              <a:t>complete graph</a:t>
            </a:r>
            <a:r>
              <a:rPr lang="zh-TW" altLang="zh-TW" sz="1200" b="0" i="0" u="none" strike="noStrike" cap="none" dirty="0">
                <a:solidFill>
                  <a:schemeClr val="dk1"/>
                </a:solidFill>
                <a:effectLst/>
                <a:latin typeface="Calibri"/>
                <a:ea typeface="Calibri"/>
                <a:cs typeface="Calibri"/>
                <a:sym typeface="Calibri"/>
              </a:rPr>
              <a:t>，設定</a:t>
            </a:r>
            <a:r>
              <a:rPr lang="en-US" altLang="zh-TW" sz="1200" b="0" i="0" u="none" strike="noStrike" cap="none" dirty="0">
                <a:solidFill>
                  <a:schemeClr val="dk1"/>
                </a:solidFill>
                <a:effectLst/>
                <a:latin typeface="Calibri"/>
                <a:ea typeface="Calibri"/>
                <a:cs typeface="Calibri"/>
                <a:sym typeface="Calibri"/>
              </a:rPr>
              <a:t>flow </a:t>
            </a:r>
            <a:r>
              <a:rPr lang="zh-TW" altLang="zh-TW" sz="1200" b="0" i="0" u="none" strike="noStrike" cap="none" dirty="0">
                <a:solidFill>
                  <a:schemeClr val="dk1"/>
                </a:solidFill>
                <a:effectLst/>
                <a:latin typeface="Calibri"/>
                <a:ea typeface="Calibri"/>
                <a:cs typeface="Calibri"/>
                <a:sym typeface="Calibri"/>
              </a:rPr>
              <a:t>的</a:t>
            </a:r>
            <a:r>
              <a:rPr lang="en-US" altLang="zh-TW" sz="1200" b="0" i="0" u="none" strike="noStrike" cap="none" dirty="0">
                <a:solidFill>
                  <a:schemeClr val="dk1"/>
                </a:solidFill>
                <a:effectLst/>
                <a:latin typeface="Calibri"/>
                <a:ea typeface="Calibri"/>
                <a:cs typeface="Calibri"/>
                <a:sym typeface="Calibri"/>
              </a:rPr>
              <a:t>rate</a:t>
            </a:r>
            <a:r>
              <a:rPr lang="zh-TW" altLang="zh-TW" sz="1200" b="0" i="0" u="none" strike="noStrike" cap="none" dirty="0">
                <a:solidFill>
                  <a:schemeClr val="dk1"/>
                </a:solidFill>
                <a:effectLst/>
                <a:latin typeface="Calibri"/>
                <a:ea typeface="Calibri"/>
                <a:cs typeface="Calibri"/>
                <a:sym typeface="Calibri"/>
              </a:rPr>
              <a:t>為</a:t>
            </a:r>
            <a:r>
              <a:rPr lang="en-US" altLang="zh-TW" sz="1200" b="0" i="0" u="none" strike="noStrike" cap="none" dirty="0">
                <a:solidFill>
                  <a:schemeClr val="dk1"/>
                </a:solidFill>
                <a:effectLst/>
                <a:latin typeface="Calibri"/>
                <a:ea typeface="Calibri"/>
                <a:cs typeface="Calibri"/>
                <a:sym typeface="Calibri"/>
              </a:rPr>
              <a:t>R/m</a:t>
            </a:r>
            <a:r>
              <a:rPr lang="zh-TW" altLang="zh-TW" sz="1200" b="0" i="0" u="none" strike="noStrike" cap="none" dirty="0">
                <a:solidFill>
                  <a:schemeClr val="dk1"/>
                </a:solidFill>
                <a:effectLst/>
                <a:latin typeface="Calibri"/>
                <a:ea typeface="Calibri"/>
                <a:cs typeface="Calibri"/>
                <a:sym typeface="Calibri"/>
              </a:rPr>
              <a:t>，接著為每個點</a:t>
            </a:r>
            <a:r>
              <a:rPr lang="en-US" altLang="zh-TW" sz="1200" b="0" i="0" u="none" strike="noStrike" cap="none" dirty="0">
                <a:solidFill>
                  <a:schemeClr val="dk1"/>
                </a:solidFill>
                <a:effectLst/>
                <a:latin typeface="Calibri"/>
                <a:ea typeface="Calibri"/>
                <a:cs typeface="Calibri"/>
                <a:sym typeface="Calibri"/>
              </a:rPr>
              <a:t>V</a:t>
            </a:r>
            <a:r>
              <a:rPr lang="en-US" altLang="zh-TW" sz="1200" b="0" i="0" u="none" strike="noStrike" cap="none" baseline="-25000" dirty="0">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紀錄每個經過他的</a:t>
            </a:r>
            <a:r>
              <a:rPr lang="en-US" altLang="zh-TW" sz="1200" b="0" i="0" u="none" strike="noStrike" cap="none" dirty="0">
                <a:solidFill>
                  <a:schemeClr val="dk1"/>
                </a:solidFill>
                <a:effectLst/>
                <a:latin typeface="Calibri"/>
                <a:ea typeface="Calibri"/>
                <a:cs typeface="Calibri"/>
                <a:sym typeface="Calibri"/>
              </a:rPr>
              <a:t>flow</a:t>
            </a:r>
            <a:r>
              <a:rPr lang="zh-TW" altLang="zh-TW" sz="1200" b="0" i="0" u="none" strike="noStrike" cap="none" dirty="0">
                <a:solidFill>
                  <a:schemeClr val="dk1"/>
                </a:solidFill>
                <a:effectLst/>
                <a:latin typeface="Calibri"/>
                <a:ea typeface="Calibri"/>
                <a:cs typeface="Calibri"/>
                <a:sym typeface="Calibri"/>
              </a:rPr>
              <a:t>集合</a:t>
            </a:r>
            <a:r>
              <a:rPr lang="en-US" altLang="zh-TW" sz="1200" b="0" i="0" u="none" strike="noStrike" cap="none" dirty="0">
                <a:solidFill>
                  <a:schemeClr val="dk1"/>
                </a:solidFill>
                <a:effectLst/>
                <a:latin typeface="Calibri"/>
                <a:ea typeface="Calibri"/>
                <a:cs typeface="Calibri"/>
                <a:sym typeface="Calibri"/>
              </a:rPr>
              <a:t>L</a:t>
            </a:r>
            <a:r>
              <a:rPr lang="en-US" altLang="zh-TW" sz="1200" b="0" i="0" u="none" strike="noStrike" cap="none" baseline="-25000" dirty="0">
                <a:solidFill>
                  <a:schemeClr val="dk1"/>
                </a:solidFill>
                <a:effectLst/>
                <a:latin typeface="Calibri"/>
                <a:ea typeface="Calibri"/>
                <a:cs typeface="Calibri"/>
                <a:sym typeface="Calibri"/>
              </a:rPr>
              <a:t>i</a:t>
            </a:r>
            <a:r>
              <a:rPr lang="zh-TW" altLang="zh-TW" sz="1200" b="0" i="0" u="none" strike="noStrike" cap="none" dirty="0">
                <a:solidFill>
                  <a:schemeClr val="dk1"/>
                </a:solidFill>
                <a:effectLst/>
                <a:latin typeface="Calibri"/>
                <a:ea typeface="Calibri"/>
                <a:cs typeface="Calibri"/>
                <a:sym typeface="Calibri"/>
              </a:rPr>
              <a:t>我們</a:t>
            </a:r>
            <a:r>
              <a:rPr lang="en-US" altLang="zh-TW" sz="1200" b="0" i="0" u="none" strike="noStrike" cap="none" dirty="0">
                <a:solidFill>
                  <a:schemeClr val="dk1"/>
                </a:solidFill>
                <a:effectLst/>
                <a:latin typeface="Calibri"/>
                <a:ea typeface="Calibri"/>
                <a:cs typeface="Calibri"/>
                <a:sym typeface="Calibri"/>
              </a:rPr>
              <a:t>(JPA-VNF</a:t>
            </a:r>
            <a:r>
              <a:rPr lang="zh-TW" altLang="zh-TW" sz="1200" b="0" i="0" u="none" strike="noStrike" cap="none" dirty="0">
                <a:solidFill>
                  <a:schemeClr val="dk1"/>
                </a:solidFill>
                <a:effectLst/>
                <a:latin typeface="Calibri"/>
                <a:ea typeface="Calibri"/>
                <a:cs typeface="Calibri"/>
                <a:sym typeface="Calibri"/>
              </a:rPr>
              <a:t>問題</a:t>
            </a:r>
            <a:r>
              <a:rPr lang="en-US" altLang="zh-TW" sz="1200" b="0" i="0" u="none" strike="noStrike" cap="none" dirty="0">
                <a:solidFill>
                  <a:schemeClr val="dk1"/>
                </a:solidFill>
                <a:effectLst/>
                <a:latin typeface="Calibri"/>
                <a:ea typeface="Calibri"/>
                <a:cs typeface="Calibri"/>
                <a:sym typeface="Calibri"/>
              </a:rPr>
              <a:t>)</a:t>
            </a:r>
            <a:r>
              <a:rPr lang="zh-TW" altLang="zh-TW" sz="1200" b="0" i="0" u="none" strike="noStrike" cap="none" dirty="0">
                <a:solidFill>
                  <a:schemeClr val="dk1"/>
                </a:solidFill>
                <a:effectLst/>
                <a:latin typeface="Calibri"/>
                <a:ea typeface="Calibri"/>
                <a:cs typeface="Calibri"/>
                <a:sym typeface="Calibri"/>
              </a:rPr>
              <a:t>的目標就是要找到最小的點集合來滿足全部</a:t>
            </a:r>
            <a:r>
              <a:rPr lang="en-US" altLang="zh-TW" sz="1200" b="0" i="0" u="none" strike="noStrike" cap="none" dirty="0">
                <a:solidFill>
                  <a:schemeClr val="dk1"/>
                </a:solidFill>
                <a:effectLst/>
                <a:latin typeface="Calibri"/>
                <a:ea typeface="Calibri"/>
                <a:cs typeface="Calibri"/>
                <a:sym typeface="Calibri"/>
              </a:rPr>
              <a:t>flow</a:t>
            </a:r>
            <a:r>
              <a:rPr lang="zh-TW" altLang="zh-TW" sz="1200" b="0" i="0" u="none" strike="noStrike" cap="none" dirty="0">
                <a:solidFill>
                  <a:schemeClr val="dk1"/>
                </a:solidFill>
                <a:effectLst/>
                <a:latin typeface="Calibri"/>
                <a:ea typeface="Calibri"/>
                <a:cs typeface="Calibri"/>
                <a:sym typeface="Calibri"/>
              </a:rPr>
              <a:t>的集合</a:t>
            </a:r>
            <a:r>
              <a:rPr lang="en-US" altLang="zh-TW" sz="1200" b="0" i="0" u="none" strike="noStrike" cap="none" dirty="0">
                <a:solidFill>
                  <a:schemeClr val="dk1"/>
                </a:solidFill>
                <a:effectLst/>
                <a:latin typeface="Calibri"/>
                <a:ea typeface="Calibri"/>
                <a:cs typeface="Calibri"/>
                <a:sym typeface="Calibri"/>
              </a:rPr>
              <a:t>F</a:t>
            </a:r>
            <a:r>
              <a:rPr lang="zh-TW" altLang="zh-TW" sz="1200" b="0" i="0" u="none" strike="noStrike" cap="none" dirty="0">
                <a:solidFill>
                  <a:schemeClr val="dk1"/>
                </a:solidFill>
                <a:effectLst/>
                <a:latin typeface="Calibri"/>
                <a:ea typeface="Calibri"/>
                <a:cs typeface="Calibri"/>
                <a:sym typeface="Calibri"/>
              </a:rPr>
              <a:t>，這就很像</a:t>
            </a:r>
            <a:r>
              <a:rPr lang="en-US" altLang="zh-TW" sz="1200" b="0" i="0" u="none" strike="noStrike" cap="none" dirty="0">
                <a:solidFill>
                  <a:schemeClr val="dk1"/>
                </a:solidFill>
                <a:effectLst/>
                <a:latin typeface="Calibri"/>
                <a:ea typeface="Calibri"/>
                <a:cs typeface="Calibri"/>
                <a:sym typeface="Calibri"/>
              </a:rPr>
              <a:t>set cover</a:t>
            </a:r>
            <a:r>
              <a:rPr lang="zh-TW" altLang="zh-TW" sz="1200" b="0" i="0" u="none" strike="noStrike" cap="none" dirty="0">
                <a:solidFill>
                  <a:schemeClr val="dk1"/>
                </a:solidFill>
                <a:effectLst/>
                <a:latin typeface="Calibri"/>
                <a:ea typeface="Calibri"/>
                <a:cs typeface="Calibri"/>
                <a:sym typeface="Calibri"/>
              </a:rPr>
              <a:t>問題的描述</a:t>
            </a: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9752080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654736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對於</a:t>
            </a:r>
            <a:r>
              <a:rPr lang="en-US" altLang="zh-TW" dirty="0"/>
              <a:t>set cover</a:t>
            </a:r>
            <a:r>
              <a:rPr lang="zh-TW" altLang="en-US" dirty="0"/>
              <a:t>問題，由於它是</a:t>
            </a:r>
            <a:r>
              <a:rPr lang="en-US" altLang="zh-TW" dirty="0"/>
              <a:t>NP-hard</a:t>
            </a:r>
            <a:r>
              <a:rPr lang="zh-TW" altLang="en-US" dirty="0"/>
              <a:t>問題，所以在多項是時間下只能去求近似解，而貪婪演算法是已知能夠會的最佳近似解的方法，那這邊的貪婪的概念就是透過先把覆蓋最多點的集合先做選取，</a:t>
            </a:r>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4941727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zh-TW" altLang="zh-TW" sz="1200" b="0" i="0" u="none" strike="noStrike" cap="none" dirty="0">
                <a:solidFill>
                  <a:schemeClr val="dk1"/>
                </a:solidFill>
                <a:effectLst/>
                <a:latin typeface="Calibri"/>
                <a:ea typeface="Calibri"/>
                <a:cs typeface="Calibri"/>
                <a:sym typeface="Calibri"/>
              </a:rPr>
              <a:t>每一次迭代會選擇一個有被最多未處裡</a:t>
            </a:r>
            <a:r>
              <a:rPr lang="en-US" altLang="zh-TW" sz="1200" b="0" i="0" u="none" strike="noStrike" cap="none" dirty="0">
                <a:solidFill>
                  <a:schemeClr val="dk1"/>
                </a:solidFill>
                <a:effectLst/>
                <a:latin typeface="Calibri"/>
                <a:ea typeface="Calibri"/>
                <a:cs typeface="Calibri"/>
                <a:sym typeface="Calibri"/>
              </a:rPr>
              <a:t>flow</a:t>
            </a:r>
            <a:r>
              <a:rPr lang="zh-TW" altLang="zh-TW" sz="1200" b="0" i="0" u="none" strike="noStrike" cap="none" dirty="0">
                <a:solidFill>
                  <a:schemeClr val="dk1"/>
                </a:solidFill>
                <a:effectLst/>
                <a:latin typeface="Calibri"/>
                <a:ea typeface="Calibri"/>
                <a:cs typeface="Calibri"/>
                <a:sym typeface="Calibri"/>
              </a:rPr>
              <a:t>經過的點。</a:t>
            </a:r>
            <a:endParaRPr lang="en-US" altLang="zh-TW"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endParaRPr lang="en-US" altLang="zh-TW"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zh-TW" altLang="zh-TW" sz="1200" b="0" i="0" u="none" strike="noStrike" cap="none" dirty="0">
                <a:solidFill>
                  <a:schemeClr val="dk1"/>
                </a:solidFill>
                <a:effectLst/>
                <a:latin typeface="Calibri"/>
                <a:ea typeface="Calibri"/>
                <a:cs typeface="Calibri"/>
                <a:sym typeface="Calibri"/>
              </a:rPr>
              <a:t>在每次迭代</a:t>
            </a:r>
            <a:r>
              <a:rPr lang="zh-TW" altLang="en-US" sz="1200" b="0" i="0" u="none" strike="noStrike" cap="none" dirty="0">
                <a:solidFill>
                  <a:schemeClr val="dk1"/>
                </a:solidFill>
                <a:effectLst/>
                <a:latin typeface="Calibri"/>
                <a:ea typeface="Calibri"/>
                <a:cs typeface="Calibri"/>
                <a:sym typeface="Calibri"/>
              </a:rPr>
              <a:t>選擇一個</a:t>
            </a:r>
            <a:r>
              <a:rPr lang="zh-TW" altLang="zh-TW" sz="1200" b="0" i="0" u="none" strike="noStrike" cap="none" dirty="0">
                <a:solidFill>
                  <a:schemeClr val="dk1"/>
                </a:solidFill>
                <a:effectLst/>
                <a:latin typeface="Calibri"/>
                <a:ea typeface="Calibri"/>
                <a:cs typeface="Calibri"/>
                <a:sym typeface="Calibri"/>
              </a:rPr>
              <a:t>最多未處裡的</a:t>
            </a:r>
            <a:r>
              <a:rPr lang="en-US" altLang="zh-TW" sz="1200" b="0" i="0" u="none" strike="noStrike" cap="none" dirty="0">
                <a:solidFill>
                  <a:schemeClr val="dk1"/>
                </a:solidFill>
                <a:effectLst/>
                <a:latin typeface="Calibri"/>
                <a:ea typeface="Calibri"/>
                <a:cs typeface="Calibri"/>
                <a:sym typeface="Calibri"/>
              </a:rPr>
              <a:t>data</a:t>
            </a:r>
            <a:r>
              <a:rPr lang="zh-TW" altLang="en-US" sz="1200" b="0" i="0" u="none" strike="noStrike" cap="none" dirty="0">
                <a:solidFill>
                  <a:schemeClr val="dk1"/>
                </a:solidFill>
                <a:effectLst/>
                <a:latin typeface="Calibri"/>
                <a:ea typeface="Calibri"/>
                <a:cs typeface="Calibri"/>
                <a:sym typeface="Calibri"/>
              </a:rPr>
              <a:t>量</a:t>
            </a:r>
            <a:r>
              <a:rPr lang="zh-TW" altLang="zh-TW" sz="1200" b="0" i="0" u="none" strike="noStrike" cap="none" dirty="0">
                <a:solidFill>
                  <a:schemeClr val="dk1"/>
                </a:solidFill>
                <a:effectLst/>
                <a:latin typeface="Calibri"/>
                <a:ea typeface="Calibri"/>
                <a:cs typeface="Calibri"/>
                <a:sym typeface="Calibri"/>
              </a:rPr>
              <a:t>流經的點。</a:t>
            </a:r>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endParaRPr lang="zh-TW" altLang="zh-TW" sz="1200" b="0" i="0" u="none" strike="noStrike" cap="none" dirty="0">
              <a:solidFill>
                <a:schemeClr val="dk1"/>
              </a:solidFill>
              <a:effectLst/>
              <a:latin typeface="Calibri"/>
              <a:ea typeface="Calibri"/>
              <a:cs typeface="Calibri"/>
              <a:sym typeface="Calibri"/>
            </a:endParaRP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2594710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請注意，</a:t>
            </a:r>
            <a:r>
              <a:rPr lang="en-US" altLang="zh-TW" dirty="0"/>
              <a:t>VNF </a:t>
            </a:r>
            <a:r>
              <a:rPr lang="zh-TW" altLang="en-US" dirty="0"/>
              <a:t>實例通常是部署在具有限制計算資源的虛擬機器上。</a:t>
            </a:r>
          </a:p>
          <a:p>
            <a:r>
              <a:rPr lang="zh-TW" altLang="en-US" dirty="0"/>
              <a:t>在許多應用場景中，例如</a:t>
            </a:r>
            <a:r>
              <a:rPr lang="zh-TW" altLang="en-US" b="1" dirty="0"/>
              <a:t>行動網路（</a:t>
            </a:r>
            <a:r>
              <a:rPr lang="en-US" altLang="zh-TW" b="1" dirty="0"/>
              <a:t>cellular networks</a:t>
            </a:r>
            <a:r>
              <a:rPr lang="zh-TW" altLang="en-US" b="1" dirty="0"/>
              <a:t>）</a:t>
            </a:r>
            <a:r>
              <a:rPr lang="zh-TW" altLang="en-US" dirty="0"/>
              <a:t>，流量（</a:t>
            </a:r>
            <a:r>
              <a:rPr lang="en-US" altLang="zh-TW" dirty="0"/>
              <a:t>flow rate</a:t>
            </a:r>
            <a:r>
              <a:rPr lang="zh-TW" altLang="en-US" dirty="0"/>
              <a:t>）通常非常大，</a:t>
            </a:r>
            <a:br>
              <a:rPr lang="zh-TW" altLang="en-US" dirty="0"/>
            </a:br>
            <a:r>
              <a:rPr lang="zh-TW" altLang="en-US" dirty="0"/>
              <a:t>但整個網路中可用的資料中心數量卻有限。</a:t>
            </a:r>
            <a:endParaRPr lang="en-US" altLang="zh-TW" dirty="0"/>
          </a:p>
          <a:p>
            <a:endParaRPr lang="zh-TW" altLang="en-US" dirty="0"/>
          </a:p>
          <a:p>
            <a:r>
              <a:rPr lang="zh-TW" altLang="en-US" dirty="0"/>
              <a:t>因此，</a:t>
            </a:r>
            <a:r>
              <a:rPr lang="zh-TW" altLang="en-US" b="1" dirty="0"/>
              <a:t>每個資料中心可能需要部署大量的 </a:t>
            </a:r>
            <a:r>
              <a:rPr lang="en-US" altLang="zh-TW" b="1" dirty="0"/>
              <a:t>VNF </a:t>
            </a:r>
            <a:r>
              <a:rPr lang="zh-TW" altLang="en-US" b="1" dirty="0"/>
              <a:t>實例</a:t>
            </a:r>
            <a:r>
              <a:rPr lang="zh-TW" altLang="en-US" dirty="0"/>
              <a:t>，才能提供特定的網路功能或服務。</a:t>
            </a:r>
          </a:p>
          <a:p>
            <a:r>
              <a:rPr lang="zh-TW" altLang="en-US" dirty="0"/>
              <a:t>基於這個現實狀況，</a:t>
            </a:r>
          </a:p>
          <a:p>
            <a:r>
              <a:rPr lang="zh-TW" altLang="en-US" dirty="0"/>
              <a:t>每個資料中心的 </a:t>
            </a:r>
            <a:r>
              <a:rPr lang="en-US" altLang="zh-TW" dirty="0"/>
              <a:t>VNF </a:t>
            </a:r>
            <a:r>
              <a:rPr lang="zh-TW" altLang="en-US" dirty="0"/>
              <a:t>實例數量通常都會偏多，</a:t>
            </a:r>
            <a:br>
              <a:rPr lang="zh-TW" altLang="en-US" dirty="0"/>
            </a:br>
            <a:r>
              <a:rPr lang="zh-TW" altLang="en-US" dirty="0"/>
              <a:t>這會導致貪婪演算法（如 </a:t>
            </a:r>
            <a:r>
              <a:rPr lang="en-US" altLang="zh-TW" dirty="0"/>
              <a:t>FNG</a:t>
            </a:r>
            <a:r>
              <a:rPr lang="zh-TW" altLang="en-US" dirty="0"/>
              <a:t>）實際上的近似比非常接近 </a:t>
            </a:r>
            <a:r>
              <a:rPr lang="en-US" altLang="zh-TW" dirty="0"/>
              <a:t>1</a:t>
            </a:r>
            <a:r>
              <a:rPr lang="zh-TW" altLang="en-US" dirty="0"/>
              <a:t>（即幾乎等於最優解）。</a:t>
            </a:r>
          </a:p>
          <a:p>
            <a:r>
              <a:rPr lang="zh-TW" altLang="en-US" dirty="0"/>
              <a:t>在這個觀察基礎上，我們首先陳述 </a:t>
            </a:r>
            <a:r>
              <a:rPr lang="en-US" altLang="zh-TW" b="1" dirty="0"/>
              <a:t>Lemma 1</a:t>
            </a:r>
            <a:r>
              <a:rPr lang="zh-TW" altLang="en-US" dirty="0"/>
              <a:t>，</a:t>
            </a:r>
            <a:br>
              <a:rPr lang="zh-TW" altLang="en-US" dirty="0"/>
            </a:br>
            <a:r>
              <a:rPr lang="zh-TW" altLang="en-US" dirty="0"/>
              <a:t>並接著利用它來證明與 </a:t>
            </a:r>
            <a:r>
              <a:rPr lang="en-US" altLang="zh-TW" dirty="0"/>
              <a:t>FNG </a:t>
            </a:r>
            <a:r>
              <a:rPr lang="zh-TW" altLang="en-US" dirty="0"/>
              <a:t>演算法相關的主要理論結果。</a:t>
            </a: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21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903973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dirty="0"/>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n-US" altLang="zh-TW" sz="1200" b="0" i="0" u="none" strike="noStrike" cap="none" dirty="0">
                <a:solidFill>
                  <a:schemeClr val="dk1"/>
                </a:solidFill>
                <a:effectLst/>
                <a:latin typeface="Calibri"/>
                <a:ea typeface="Calibri"/>
                <a:cs typeface="Calibri"/>
                <a:sym typeface="Calibri"/>
              </a:rPr>
              <a:t>Proof:</a:t>
            </a:r>
            <a:r>
              <a:rPr lang="zh-TW" altLang="zh-TW" sz="1200" b="0" i="0" u="none" strike="noStrike" cap="none" dirty="0">
                <a:solidFill>
                  <a:schemeClr val="dk1"/>
                </a:solidFill>
                <a:effectLst/>
                <a:latin typeface="Calibri"/>
                <a:ea typeface="Calibri"/>
                <a:cs typeface="Calibri"/>
                <a:sym typeface="Calibri"/>
              </a:rPr>
              <a:t>設</a:t>
            </a:r>
            <a:r>
              <a:rPr lang="en-US" altLang="zh-TW" sz="1200" b="0" i="0" u="none" strike="noStrike" cap="none" dirty="0">
                <a:solidFill>
                  <a:schemeClr val="dk1"/>
                </a:solidFill>
                <a:effectLst/>
                <a:latin typeface="Calibri"/>
                <a:ea typeface="Calibri"/>
                <a:cs typeface="Calibri"/>
                <a:sym typeface="Calibri"/>
              </a:rPr>
              <a:t>D</a:t>
            </a:r>
            <a:r>
              <a:rPr lang="zh-TW" altLang="zh-TW" sz="1200" b="0" i="0" u="none" strike="noStrike" cap="none" dirty="0">
                <a:solidFill>
                  <a:schemeClr val="dk1"/>
                </a:solidFill>
                <a:effectLst/>
                <a:latin typeface="Calibri"/>
                <a:ea typeface="Calibri"/>
                <a:cs typeface="Calibri"/>
                <a:sym typeface="Calibri"/>
              </a:rPr>
              <a:t>為總</a:t>
            </a:r>
            <a:r>
              <a:rPr lang="en-US" altLang="zh-TW" sz="1200" b="0" i="0" u="none" strike="noStrike" cap="none" dirty="0">
                <a:solidFill>
                  <a:schemeClr val="dk1"/>
                </a:solidFill>
                <a:effectLst/>
                <a:latin typeface="Calibri"/>
                <a:ea typeface="Calibri"/>
                <a:cs typeface="Calibri"/>
                <a:sym typeface="Calibri"/>
              </a:rPr>
              <a:t>flow</a:t>
            </a:r>
            <a:r>
              <a:rPr lang="zh-TW" altLang="zh-TW" sz="1200" b="0" i="0" u="none" strike="noStrike" cap="none" dirty="0">
                <a:solidFill>
                  <a:schemeClr val="dk1"/>
                </a:solidFill>
                <a:effectLst/>
                <a:latin typeface="Calibri"/>
                <a:ea typeface="Calibri"/>
                <a:cs typeface="Calibri"/>
                <a:sym typeface="Calibri"/>
              </a:rPr>
              <a:t>量，</a:t>
            </a:r>
            <a:r>
              <a:rPr lang="en-US" altLang="zh-TW" sz="1200" b="0" i="0" u="none" strike="noStrike" cap="none" dirty="0">
                <a:solidFill>
                  <a:schemeClr val="dk1"/>
                </a:solidFill>
                <a:effectLst/>
                <a:latin typeface="Calibri"/>
                <a:ea typeface="Calibri"/>
                <a:cs typeface="Calibri"/>
                <a:sym typeface="Calibri"/>
              </a:rPr>
              <a:t>h</a:t>
            </a:r>
            <a:r>
              <a:rPr lang="zh-TW" altLang="zh-TW" sz="1200" b="0" i="0" u="none" strike="noStrike" cap="none" dirty="0">
                <a:solidFill>
                  <a:schemeClr val="dk1"/>
                </a:solidFill>
                <a:effectLst/>
                <a:latin typeface="Calibri"/>
                <a:ea typeface="Calibri"/>
                <a:cs typeface="Calibri"/>
                <a:sym typeface="Calibri"/>
              </a:rPr>
              <a:t>為</a:t>
            </a:r>
            <a:r>
              <a:rPr lang="en-US" altLang="zh-TW" sz="1200" b="0" i="0" u="none" strike="noStrike" cap="none" dirty="0" err="1">
                <a:solidFill>
                  <a:schemeClr val="dk1"/>
                </a:solidFill>
                <a:effectLst/>
                <a:latin typeface="Calibri"/>
                <a:ea typeface="Calibri"/>
                <a:cs typeface="Calibri"/>
                <a:sym typeface="Calibri"/>
              </a:rPr>
              <a:t>vnf</a:t>
            </a:r>
            <a:r>
              <a:rPr lang="zh-TW" altLang="zh-TW" sz="1200" b="0" i="0" u="none" strike="noStrike" cap="none" dirty="0">
                <a:solidFill>
                  <a:schemeClr val="dk1"/>
                </a:solidFill>
                <a:effectLst/>
                <a:latin typeface="Calibri"/>
                <a:ea typeface="Calibri"/>
                <a:cs typeface="Calibri"/>
                <a:sym typeface="Calibri"/>
              </a:rPr>
              <a:t>數，</a:t>
            </a:r>
            <a:r>
              <a:rPr lang="en-US" altLang="zh-TW" sz="1200" b="0" i="0" u="none" strike="noStrike" cap="none" dirty="0">
                <a:solidFill>
                  <a:schemeClr val="dk1"/>
                </a:solidFill>
                <a:effectLst/>
                <a:latin typeface="Calibri"/>
                <a:ea typeface="Calibri"/>
                <a:cs typeface="Calibri"/>
                <a:sym typeface="Calibri"/>
              </a:rPr>
              <a:t>t</a:t>
            </a:r>
            <a:r>
              <a:rPr lang="zh-TW" altLang="zh-TW" sz="1200" b="0" i="0" u="none" strike="noStrike" cap="none" dirty="0">
                <a:solidFill>
                  <a:schemeClr val="dk1"/>
                </a:solidFill>
                <a:effectLst/>
                <a:latin typeface="Calibri"/>
                <a:ea typeface="Calibri"/>
                <a:cs typeface="Calibri"/>
                <a:sym typeface="Calibri"/>
              </a:rPr>
              <a:t>為</a:t>
            </a:r>
            <a:r>
              <a:rPr lang="en-US" altLang="zh-TW" sz="1200" b="0" i="0" u="none" strike="noStrike" cap="none" dirty="0">
                <a:solidFill>
                  <a:schemeClr val="dk1"/>
                </a:solidFill>
                <a:effectLst/>
                <a:latin typeface="Calibri"/>
                <a:ea typeface="Calibri"/>
                <a:cs typeface="Calibri"/>
                <a:sym typeface="Calibri"/>
              </a:rPr>
              <a:t>node</a:t>
            </a:r>
            <a:r>
              <a:rPr lang="zh-TW" altLang="zh-TW" sz="1200" b="0" i="0" u="none" strike="noStrike" cap="none" dirty="0">
                <a:solidFill>
                  <a:schemeClr val="dk1"/>
                </a:solidFill>
                <a:effectLst/>
                <a:latin typeface="Calibri"/>
                <a:ea typeface="Calibri"/>
                <a:cs typeface="Calibri"/>
                <a:sym typeface="Calibri"/>
              </a:rPr>
              <a:t>總數，這邊設定每個點最多一個</a:t>
            </a:r>
            <a:r>
              <a:rPr lang="en-US" altLang="zh-TW" sz="1200" b="0" i="0" u="none" strike="noStrike" cap="none" dirty="0">
                <a:solidFill>
                  <a:schemeClr val="dk1"/>
                </a:solidFill>
                <a:effectLst/>
                <a:latin typeface="Calibri"/>
                <a:ea typeface="Calibri"/>
                <a:cs typeface="Calibri"/>
                <a:sym typeface="Calibri"/>
              </a:rPr>
              <a:t>VNF</a:t>
            </a:r>
            <a:r>
              <a:rPr lang="zh-TW" altLang="zh-TW" sz="1200" b="0" i="0" u="none" strike="noStrike" cap="none" dirty="0">
                <a:solidFill>
                  <a:schemeClr val="dk1"/>
                </a:solidFill>
                <a:effectLst/>
                <a:latin typeface="Calibri"/>
                <a:ea typeface="Calibri"/>
                <a:cs typeface="Calibri"/>
                <a:sym typeface="Calibri"/>
              </a:rPr>
              <a:t>並且不會百分之百全資源都被使用，因此全部的資源浪費會小於</a:t>
            </a:r>
            <a:r>
              <a:rPr lang="en-US" altLang="zh-TW" sz="1200" b="0" i="0" u="none" strike="noStrike" cap="none" dirty="0">
                <a:solidFill>
                  <a:schemeClr val="dk1"/>
                </a:solidFill>
                <a:effectLst/>
                <a:latin typeface="Calibri"/>
                <a:ea typeface="Calibri"/>
                <a:cs typeface="Calibri"/>
                <a:sym typeface="Calibri"/>
              </a:rPr>
              <a:t>t*R</a:t>
            </a:r>
            <a:r>
              <a:rPr lang="zh-TW" altLang="zh-TW" sz="1200" b="0" i="0" u="none" strike="noStrike" cap="none" dirty="0">
                <a:solidFill>
                  <a:schemeClr val="dk1"/>
                </a:solidFill>
                <a:effectLst/>
                <a:latin typeface="Calibri"/>
                <a:ea typeface="Calibri"/>
                <a:cs typeface="Calibri"/>
                <a:sym typeface="Calibri"/>
              </a:rPr>
              <a:t>，</a:t>
            </a:r>
            <a:r>
              <a:rPr lang="en-US" altLang="zh-TW" sz="1200" b="0" i="0" u="none" strike="noStrike" cap="none" dirty="0">
                <a:solidFill>
                  <a:schemeClr val="dk1"/>
                </a:solidFill>
                <a:effectLst/>
                <a:latin typeface="Calibri"/>
                <a:ea typeface="Calibri"/>
                <a:cs typeface="Calibri"/>
                <a:sym typeface="Calibri"/>
              </a:rPr>
              <a:t>h*R-D&lt;t*R(h*R</a:t>
            </a:r>
            <a:r>
              <a:rPr lang="zh-TW" altLang="zh-TW" sz="1200" b="0" i="0" u="none" strike="noStrike" cap="none" dirty="0">
                <a:solidFill>
                  <a:schemeClr val="dk1"/>
                </a:solidFill>
                <a:effectLst/>
                <a:latin typeface="Calibri"/>
                <a:ea typeface="Calibri"/>
                <a:cs typeface="Calibri"/>
                <a:sym typeface="Calibri"/>
              </a:rPr>
              <a:t>總</a:t>
            </a:r>
            <a:r>
              <a:rPr lang="en-US" altLang="zh-TW" sz="1200" b="0" i="0" u="none" strike="noStrike" cap="none" dirty="0">
                <a:solidFill>
                  <a:schemeClr val="dk1"/>
                </a:solidFill>
                <a:effectLst/>
                <a:latin typeface="Calibri"/>
                <a:ea typeface="Calibri"/>
                <a:cs typeface="Calibri"/>
                <a:sym typeface="Calibri"/>
              </a:rPr>
              <a:t>resource</a:t>
            </a:r>
            <a:r>
              <a:rPr lang="zh-TW" altLang="zh-TW" sz="1200" b="0" i="0" u="none" strike="noStrike" cap="none" dirty="0">
                <a:solidFill>
                  <a:schemeClr val="dk1"/>
                </a:solidFill>
                <a:effectLst/>
                <a:latin typeface="Calibri"/>
                <a:ea typeface="Calibri"/>
                <a:cs typeface="Calibri"/>
                <a:sym typeface="Calibri"/>
              </a:rPr>
              <a:t>量、</a:t>
            </a:r>
            <a:r>
              <a:rPr lang="en-US" altLang="zh-TW" sz="1200" b="0" i="0" u="none" strike="noStrike" cap="none" dirty="0">
                <a:solidFill>
                  <a:schemeClr val="dk1"/>
                </a:solidFill>
                <a:effectLst/>
                <a:latin typeface="Calibri"/>
                <a:ea typeface="Calibri"/>
                <a:cs typeface="Calibri"/>
                <a:sym typeface="Calibri"/>
              </a:rPr>
              <a:t>t*R</a:t>
            </a:r>
            <a:r>
              <a:rPr lang="zh-TW" altLang="zh-TW" sz="1200" b="0" i="0" u="none" strike="noStrike" cap="none" dirty="0">
                <a:solidFill>
                  <a:schemeClr val="dk1"/>
                </a:solidFill>
                <a:effectLst/>
                <a:latin typeface="Calibri"/>
                <a:ea typeface="Calibri"/>
                <a:cs typeface="Calibri"/>
                <a:sym typeface="Calibri"/>
              </a:rPr>
              <a:t>最多可能的</a:t>
            </a:r>
            <a:r>
              <a:rPr lang="en-US" altLang="zh-TW" sz="1200" b="0" i="0" u="none" strike="noStrike" cap="none" dirty="0">
                <a:solidFill>
                  <a:schemeClr val="dk1"/>
                </a:solidFill>
                <a:effectLst/>
                <a:latin typeface="Calibri"/>
                <a:ea typeface="Calibri"/>
                <a:cs typeface="Calibri"/>
                <a:sym typeface="Calibri"/>
              </a:rPr>
              <a:t>resource</a:t>
            </a:r>
            <a:r>
              <a:rPr lang="zh-TW" altLang="zh-TW" sz="1200" b="0" i="0" u="none" strike="noStrike" cap="none" dirty="0">
                <a:solidFill>
                  <a:schemeClr val="dk1"/>
                </a:solidFill>
                <a:effectLst/>
                <a:latin typeface="Calibri"/>
                <a:ea typeface="Calibri"/>
                <a:cs typeface="Calibri"/>
                <a:sym typeface="Calibri"/>
              </a:rPr>
              <a:t>量</a:t>
            </a:r>
            <a:r>
              <a:rPr lang="en-US" altLang="zh-TW" sz="1200" b="0" i="0" u="none" strike="noStrike" cap="none" dirty="0">
                <a:solidFill>
                  <a:schemeClr val="dk1"/>
                </a:solidFill>
                <a:effectLst/>
                <a:latin typeface="Calibri"/>
                <a:ea typeface="Calibri"/>
                <a:cs typeface="Calibri"/>
                <a:sym typeface="Calibri"/>
              </a:rPr>
              <a:t>)</a:t>
            </a:r>
            <a:r>
              <a:rPr lang="zh-TW" altLang="zh-TW" sz="1200" b="0" i="0" u="none" strike="noStrike" cap="none" dirty="0">
                <a:solidFill>
                  <a:schemeClr val="dk1"/>
                </a:solidFill>
                <a:effectLst/>
                <a:latin typeface="Calibri"/>
                <a:ea typeface="Calibri"/>
                <a:cs typeface="Calibri"/>
                <a:sym typeface="Calibri"/>
              </a:rPr>
              <a:t>，以下為數學移項及運算</a:t>
            </a:r>
            <a:r>
              <a:rPr lang="en-US" altLang="zh-TW" sz="1200" b="0" i="0" u="none" strike="noStrike" cap="none" dirty="0">
                <a:solidFill>
                  <a:schemeClr val="dk1"/>
                </a:solidFill>
                <a:effectLst/>
                <a:latin typeface="Calibri"/>
                <a:ea typeface="Calibri"/>
                <a:cs typeface="Calibri"/>
                <a:sym typeface="Calibri"/>
              </a:rPr>
              <a:t>:</a:t>
            </a:r>
            <a:endParaRPr lang="zh-TW" altLang="zh-TW" sz="1200" b="0" i="0" u="none" strike="noStrike" cap="none" dirty="0">
              <a:solidFill>
                <a:schemeClr val="dk1"/>
              </a:solidFill>
              <a:effectLst/>
              <a:latin typeface="Calibri"/>
              <a:ea typeface="Calibri"/>
              <a:cs typeface="Calibri"/>
              <a:sym typeface="Calibri"/>
            </a:endParaRP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22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0915609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mc:AlternateContent xmlns:mc="http://schemas.openxmlformats.org/markup-compatibility/2006">
        <mc:Choice xmlns:a14="http://schemas.microsoft.com/office/drawing/2010/main" Requires="a14">
          <p:sp>
            <p:nvSpPr>
              <p:cNvPr id="3" name="備忘稿版面配置區 2"/>
              <p:cNvSpPr>
                <a:spLocks noGrp="1"/>
              </p:cNvSpPr>
              <p:nvPr>
                <p:ph type="body" idx="1"/>
              </p:nvPr>
            </p:nvSpPr>
            <p:spPr/>
            <p:txBody>
              <a:bodyPr/>
              <a:lstStyle/>
              <a:p>
                <a:r>
                  <a:rPr lang="zh-TW" altLang="zh-TW" sz="1200" b="0" i="0" u="none" strike="noStrike" cap="none" dirty="0">
                    <a:solidFill>
                      <a:schemeClr val="dk1"/>
                    </a:solidFill>
                    <a:effectLst/>
                    <a:latin typeface="Calibri"/>
                    <a:ea typeface="Calibri"/>
                    <a:cs typeface="Calibri"/>
                    <a:sym typeface="Calibri"/>
                  </a:rPr>
                  <a:t>現在考慮一個最佳解只用到</a:t>
                </a:r>
                <a:r>
                  <a:rPr lang="en-US" altLang="zh-TW" sz="1200" b="0" i="0" u="none" strike="noStrike" cap="none" dirty="0">
                    <a:solidFill>
                      <a:schemeClr val="dk1"/>
                    </a:solidFill>
                    <a:effectLst/>
                    <a:latin typeface="Calibri"/>
                    <a:ea typeface="Calibri"/>
                    <a:cs typeface="Calibri"/>
                    <a:sym typeface="Calibri"/>
                  </a:rPr>
                  <a:t>O</a:t>
                </a:r>
                <a:r>
                  <a:rPr lang="zh-TW" altLang="zh-TW" sz="1200" b="0" i="0" u="none" strike="noStrike" cap="none" dirty="0">
                    <a:solidFill>
                      <a:schemeClr val="dk1"/>
                    </a:solidFill>
                    <a:effectLst/>
                    <a:latin typeface="Calibri"/>
                    <a:ea typeface="Calibri"/>
                    <a:cs typeface="Calibri"/>
                    <a:sym typeface="Calibri"/>
                  </a:rPr>
                  <a:t>個</a:t>
                </a:r>
                <a:r>
                  <a:rPr lang="en-US" altLang="zh-TW" sz="1200" b="0" i="0" u="none" strike="noStrike" cap="none" dirty="0">
                    <a:solidFill>
                      <a:schemeClr val="dk1"/>
                    </a:solidFill>
                    <a:effectLst/>
                    <a:latin typeface="Calibri"/>
                    <a:ea typeface="Calibri"/>
                    <a:cs typeface="Calibri"/>
                    <a:sym typeface="Calibri"/>
                  </a:rPr>
                  <a:t>VNF</a:t>
                </a:r>
                <a:r>
                  <a:rPr lang="zh-TW" altLang="zh-TW" sz="1200" b="0" i="0" u="none" strike="noStrike" cap="none" dirty="0">
                    <a:solidFill>
                      <a:schemeClr val="dk1"/>
                    </a:solidFill>
                    <a:effectLst/>
                    <a:latin typeface="Calibri"/>
                    <a:ea typeface="Calibri"/>
                    <a:cs typeface="Calibri"/>
                    <a:sym typeface="Calibri"/>
                  </a:rPr>
                  <a:t>，那</a:t>
                </a:r>
                <a:r>
                  <a:rPr lang="en-US" altLang="zh-TW" sz="1200" b="0" i="0" u="none" strike="noStrike" cap="none" dirty="0">
                    <a:solidFill>
                      <a:schemeClr val="dk1"/>
                    </a:solidFill>
                    <a:effectLst/>
                    <a:latin typeface="Calibri"/>
                    <a:ea typeface="Calibri"/>
                    <a:cs typeface="Calibri"/>
                    <a:sym typeface="Calibri"/>
                  </a:rPr>
                  <a:t>O*R&gt;=D</a:t>
                </a:r>
                <a:r>
                  <a:rPr lang="zh-TW" altLang="zh-TW" sz="1200" b="0" i="0" u="none" strike="noStrike" cap="none" dirty="0">
                    <a:solidFill>
                      <a:schemeClr val="dk1"/>
                    </a:solidFill>
                    <a:effectLst/>
                    <a:latin typeface="Calibri"/>
                    <a:ea typeface="Calibri"/>
                    <a:cs typeface="Calibri"/>
                    <a:sym typeface="Calibri"/>
                  </a:rPr>
                  <a:t>。</a:t>
                </a:r>
                <a:r>
                  <a:rPr lang="en-US" altLang="zh-TW" sz="1200" b="0" i="0" u="none" strike="noStrike" cap="none" dirty="0">
                    <a:solidFill>
                      <a:schemeClr val="dk1"/>
                    </a:solidFill>
                    <a:effectLst/>
                    <a:latin typeface="Calibri"/>
                    <a:ea typeface="Calibri"/>
                    <a:cs typeface="Calibri"/>
                    <a:sym typeface="Calibri"/>
                  </a:rPr>
                  <a:t>(4)</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結合</a:t>
                </a:r>
                <a:r>
                  <a:rPr lang="en-US" altLang="zh-TW" sz="1200" b="0" i="0" u="none" strike="noStrike" cap="none" dirty="0">
                    <a:solidFill>
                      <a:schemeClr val="dk1"/>
                    </a:solidFill>
                    <a:effectLst/>
                    <a:latin typeface="Calibri"/>
                    <a:ea typeface="Calibri"/>
                    <a:cs typeface="Calibri"/>
                    <a:sym typeface="Calibri"/>
                  </a:rPr>
                  <a:t>(3)</a:t>
                </a:r>
                <a:r>
                  <a:rPr lang="zh-TW" altLang="zh-TW" sz="1200" b="0" i="0" u="none" strike="noStrike" cap="none" dirty="0">
                    <a:solidFill>
                      <a:schemeClr val="dk1"/>
                    </a:solidFill>
                    <a:effectLst/>
                    <a:latin typeface="Calibri"/>
                    <a:ea typeface="Calibri"/>
                    <a:cs typeface="Calibri"/>
                    <a:sym typeface="Calibri"/>
                  </a:rPr>
                  <a:t>、</a:t>
                </a:r>
                <a:r>
                  <a:rPr lang="en-US" altLang="zh-TW" sz="1200" b="0" i="0" u="none" strike="noStrike" cap="none" dirty="0">
                    <a:solidFill>
                      <a:schemeClr val="dk1"/>
                    </a:solidFill>
                    <a:effectLst/>
                    <a:latin typeface="Calibri"/>
                    <a:ea typeface="Calibri"/>
                    <a:cs typeface="Calibri"/>
                    <a:sym typeface="Calibri"/>
                  </a:rPr>
                  <a:t>(4)</a:t>
                </a:r>
                <a:r>
                  <a:rPr lang="zh-TW" altLang="zh-TW" sz="1200" b="0" i="0" u="none" strike="noStrike" cap="none" dirty="0">
                    <a:solidFill>
                      <a:schemeClr val="dk1"/>
                    </a:solidFill>
                    <a:effectLst/>
                    <a:latin typeface="Calibri"/>
                    <a:ea typeface="Calibri"/>
                    <a:cs typeface="Calibri"/>
                    <a:sym typeface="Calibri"/>
                  </a:rPr>
                  <a:t>我們可以得到</a:t>
                </a:r>
                <a:r>
                  <a:rPr lang="en-US" altLang="zh-TW" sz="1200" b="0" i="0" u="none" strike="noStrike" cap="none" dirty="0">
                    <a:solidFill>
                      <a:schemeClr val="dk1"/>
                    </a:solidFill>
                    <a:effectLst/>
                    <a:latin typeface="Calibri"/>
                    <a:ea typeface="Calibri"/>
                    <a:cs typeface="Calibri"/>
                    <a:sym typeface="Calibri"/>
                  </a:rPr>
                  <a:t>h&lt;</a:t>
                </a:r>
                <a14:m>
                  <m:oMath xmlns:m="http://schemas.openxmlformats.org/officeDocument/2006/math">
                    <m:f>
                      <m:fPr>
                        <m:ctrlPr>
                          <a:rPr lang="zh-TW" altLang="zh-TW" sz="1200" b="0" i="1" u="none" strike="noStrike" cap="none">
                            <a:solidFill>
                              <a:schemeClr val="dk1"/>
                            </a:solidFill>
                            <a:effectLst/>
                            <a:latin typeface="Calibri"/>
                            <a:ea typeface="Calibri"/>
                            <a:cs typeface="Calibri"/>
                            <a:sym typeface="Calibri"/>
                          </a:rPr>
                        </m:ctrlPr>
                      </m:fPr>
                      <m:num>
                        <m:r>
                          <a:rPr lang="en-US" altLang="zh-TW" sz="1200" b="0" i="1" u="none" strike="noStrike" cap="none">
                            <a:solidFill>
                              <a:schemeClr val="dk1"/>
                            </a:solidFill>
                            <a:effectLst/>
                            <a:latin typeface="Calibri"/>
                            <a:ea typeface="Calibri"/>
                            <a:cs typeface="Calibri"/>
                            <a:sym typeface="Calibri"/>
                          </a:rPr>
                          <m:t>𝐴</m:t>
                        </m:r>
                      </m:num>
                      <m:den>
                        <m:r>
                          <a:rPr lang="en-US" altLang="zh-TW" sz="1200" b="0" i="1" u="none" strike="noStrike" cap="none">
                            <a:solidFill>
                              <a:schemeClr val="dk1"/>
                            </a:solidFill>
                            <a:effectLst/>
                            <a:latin typeface="Calibri"/>
                            <a:ea typeface="Calibri"/>
                            <a:cs typeface="Calibri"/>
                            <a:sym typeface="Calibri"/>
                          </a:rPr>
                          <m:t>𝐴</m:t>
                        </m:r>
                        <m:r>
                          <a:rPr lang="en-US" altLang="zh-TW" sz="1200" b="0" i="1" u="none" strike="noStrike" cap="none">
                            <a:solidFill>
                              <a:schemeClr val="dk1"/>
                            </a:solidFill>
                            <a:effectLst/>
                            <a:latin typeface="Calibri"/>
                            <a:ea typeface="Calibri"/>
                            <a:cs typeface="Calibri"/>
                            <a:sym typeface="Calibri"/>
                          </a:rPr>
                          <m:t>−1</m:t>
                        </m:r>
                      </m:den>
                    </m:f>
                    <m:r>
                      <a:rPr lang="en-US" altLang="zh-TW" sz="1200" b="0" i="1" u="none" strike="noStrike" cap="none">
                        <a:solidFill>
                          <a:schemeClr val="dk1"/>
                        </a:solidFill>
                        <a:effectLst/>
                        <a:latin typeface="Calibri"/>
                        <a:ea typeface="Calibri"/>
                        <a:cs typeface="Calibri"/>
                        <a:sym typeface="Calibri"/>
                      </a:rPr>
                      <m:t>𝑂</m:t>
                    </m:r>
                  </m:oMath>
                </a14:m>
                <a:r>
                  <a:rPr lang="zh-TW" altLang="zh-TW" sz="1200" b="0" i="0" u="none" strike="noStrike" cap="none" dirty="0">
                    <a:solidFill>
                      <a:schemeClr val="dk1"/>
                    </a:solidFill>
                    <a:effectLst/>
                    <a:latin typeface="Calibri"/>
                    <a:ea typeface="Calibri"/>
                    <a:cs typeface="Calibri"/>
                    <a:sym typeface="Calibri"/>
                  </a:rPr>
                  <a:t>，這顯示了這表示</a:t>
                </a:r>
                <a:r>
                  <a:rPr lang="en-US" altLang="zh-TW" sz="1200" b="0" i="0" u="none" strike="noStrike" cap="none" dirty="0">
                    <a:solidFill>
                      <a:schemeClr val="dk1"/>
                    </a:solidFill>
                    <a:effectLst/>
                    <a:latin typeface="Calibri"/>
                    <a:ea typeface="Calibri"/>
                    <a:cs typeface="Calibri"/>
                    <a:sym typeface="Calibri"/>
                  </a:rPr>
                  <a:t> FNG </a:t>
                </a:r>
                <a:r>
                  <a:rPr lang="zh-TW" altLang="zh-TW" sz="1200" b="0" i="0" u="none" strike="noStrike" cap="none" dirty="0">
                    <a:solidFill>
                      <a:schemeClr val="dk1"/>
                    </a:solidFill>
                    <a:effectLst/>
                    <a:latin typeface="Calibri"/>
                    <a:ea typeface="Calibri"/>
                    <a:cs typeface="Calibri"/>
                    <a:sym typeface="Calibri"/>
                  </a:rPr>
                  <a:t>保證的近似比小於</a:t>
                </a:r>
                <a14:m>
                  <m:oMath xmlns:m="http://schemas.openxmlformats.org/officeDocument/2006/math">
                    <m:f>
                      <m:fPr>
                        <m:ctrlPr>
                          <a:rPr lang="zh-TW" altLang="zh-TW" sz="1200" b="0" i="1" u="none" strike="noStrike" cap="none">
                            <a:solidFill>
                              <a:schemeClr val="dk1"/>
                            </a:solidFill>
                            <a:effectLst/>
                            <a:latin typeface="Calibri"/>
                            <a:ea typeface="Calibri"/>
                            <a:cs typeface="Calibri"/>
                            <a:sym typeface="Calibri"/>
                          </a:rPr>
                        </m:ctrlPr>
                      </m:fPr>
                      <m:num>
                        <m:r>
                          <a:rPr lang="en-US" altLang="zh-TW" sz="1200" b="0" i="1" u="none" strike="noStrike" cap="none">
                            <a:solidFill>
                              <a:schemeClr val="dk1"/>
                            </a:solidFill>
                            <a:effectLst/>
                            <a:latin typeface="Calibri"/>
                            <a:ea typeface="Calibri"/>
                            <a:cs typeface="Calibri"/>
                            <a:sym typeface="Calibri"/>
                          </a:rPr>
                          <m:t>𝐴</m:t>
                        </m:r>
                      </m:num>
                      <m:den>
                        <m:r>
                          <a:rPr lang="en-US" altLang="zh-TW" sz="1200" b="0" i="1" u="none" strike="noStrike" cap="none">
                            <a:solidFill>
                              <a:schemeClr val="dk1"/>
                            </a:solidFill>
                            <a:effectLst/>
                            <a:latin typeface="Calibri"/>
                            <a:ea typeface="Calibri"/>
                            <a:cs typeface="Calibri"/>
                            <a:sym typeface="Calibri"/>
                          </a:rPr>
                          <m:t>𝐴</m:t>
                        </m:r>
                        <m:r>
                          <a:rPr lang="en-US" altLang="zh-TW" sz="1200" b="0" i="1" u="none" strike="noStrike" cap="none">
                            <a:solidFill>
                              <a:schemeClr val="dk1"/>
                            </a:solidFill>
                            <a:effectLst/>
                            <a:latin typeface="Calibri"/>
                            <a:ea typeface="Calibri"/>
                            <a:cs typeface="Calibri"/>
                            <a:sym typeface="Calibri"/>
                          </a:rPr>
                          <m:t>−1</m:t>
                        </m:r>
                      </m:den>
                    </m:f>
                  </m:oMath>
                </a14:m>
                <a:r>
                  <a:rPr lang="zh-TW" altLang="zh-TW" sz="1200" b="0" i="0" u="none" strike="noStrike" cap="none" dirty="0">
                    <a:solidFill>
                      <a:schemeClr val="dk1"/>
                    </a:solidFill>
                    <a:effectLst/>
                    <a:latin typeface="Calibri"/>
                    <a:ea typeface="Calibri"/>
                    <a:cs typeface="Calibri"/>
                    <a:sym typeface="Calibri"/>
                  </a:rPr>
                  <a:t>。</a:t>
                </a:r>
              </a:p>
              <a:p>
                <a:endParaRPr lang="en-US" altLang="zh-TW" dirty="0"/>
              </a:p>
              <a:p>
                <a:endParaRPr lang="zh-TW" altLang="en-US" dirty="0"/>
              </a:p>
            </p:txBody>
          </p:sp>
        </mc:Choice>
        <mc:Fallback>
          <p:sp>
            <p:nvSpPr>
              <p:cNvPr id="3" name="備忘稿版面配置區 2"/>
              <p:cNvSpPr>
                <a:spLocks noGrp="1"/>
              </p:cNvSpPr>
              <p:nvPr>
                <p:ph type="body" idx="1"/>
              </p:nvPr>
            </p:nvSpPr>
            <p:spPr/>
            <p:txBody>
              <a:bodyPr/>
              <a:lstStyle/>
              <a:p>
                <a:r>
                  <a:rPr lang="zh-TW" altLang="zh-TW" sz="1200" b="0" i="0" u="none" strike="noStrike" cap="none" dirty="0">
                    <a:solidFill>
                      <a:schemeClr val="dk1"/>
                    </a:solidFill>
                    <a:effectLst/>
                    <a:latin typeface="Calibri"/>
                    <a:ea typeface="Calibri"/>
                    <a:cs typeface="Calibri"/>
                    <a:sym typeface="Calibri"/>
                  </a:rPr>
                  <a:t>現在考慮一個最佳解只用到</a:t>
                </a:r>
                <a:r>
                  <a:rPr lang="en-US" altLang="zh-TW" sz="1200" b="0" i="0" u="none" strike="noStrike" cap="none" dirty="0">
                    <a:solidFill>
                      <a:schemeClr val="dk1"/>
                    </a:solidFill>
                    <a:effectLst/>
                    <a:latin typeface="Calibri"/>
                    <a:ea typeface="Calibri"/>
                    <a:cs typeface="Calibri"/>
                    <a:sym typeface="Calibri"/>
                  </a:rPr>
                  <a:t>O</a:t>
                </a:r>
                <a:r>
                  <a:rPr lang="zh-TW" altLang="zh-TW" sz="1200" b="0" i="0" u="none" strike="noStrike" cap="none" dirty="0">
                    <a:solidFill>
                      <a:schemeClr val="dk1"/>
                    </a:solidFill>
                    <a:effectLst/>
                    <a:latin typeface="Calibri"/>
                    <a:ea typeface="Calibri"/>
                    <a:cs typeface="Calibri"/>
                    <a:sym typeface="Calibri"/>
                  </a:rPr>
                  <a:t>個</a:t>
                </a:r>
                <a:r>
                  <a:rPr lang="en-US" altLang="zh-TW" sz="1200" b="0" i="0" u="none" strike="noStrike" cap="none" dirty="0">
                    <a:solidFill>
                      <a:schemeClr val="dk1"/>
                    </a:solidFill>
                    <a:effectLst/>
                    <a:latin typeface="Calibri"/>
                    <a:ea typeface="Calibri"/>
                    <a:cs typeface="Calibri"/>
                    <a:sym typeface="Calibri"/>
                  </a:rPr>
                  <a:t>VNF</a:t>
                </a:r>
                <a:r>
                  <a:rPr lang="zh-TW" altLang="zh-TW" sz="1200" b="0" i="0" u="none" strike="noStrike" cap="none" dirty="0">
                    <a:solidFill>
                      <a:schemeClr val="dk1"/>
                    </a:solidFill>
                    <a:effectLst/>
                    <a:latin typeface="Calibri"/>
                    <a:ea typeface="Calibri"/>
                    <a:cs typeface="Calibri"/>
                    <a:sym typeface="Calibri"/>
                  </a:rPr>
                  <a:t>，那</a:t>
                </a:r>
                <a:r>
                  <a:rPr lang="en-US" altLang="zh-TW" sz="1200" b="0" i="0" u="none" strike="noStrike" cap="none" dirty="0">
                    <a:solidFill>
                      <a:schemeClr val="dk1"/>
                    </a:solidFill>
                    <a:effectLst/>
                    <a:latin typeface="Calibri"/>
                    <a:ea typeface="Calibri"/>
                    <a:cs typeface="Calibri"/>
                    <a:sym typeface="Calibri"/>
                  </a:rPr>
                  <a:t>O*R&gt;=D</a:t>
                </a:r>
                <a:r>
                  <a:rPr lang="zh-TW" altLang="zh-TW" sz="1200" b="0" i="0" u="none" strike="noStrike" cap="none" dirty="0">
                    <a:solidFill>
                      <a:schemeClr val="dk1"/>
                    </a:solidFill>
                    <a:effectLst/>
                    <a:latin typeface="Calibri"/>
                    <a:ea typeface="Calibri"/>
                    <a:cs typeface="Calibri"/>
                    <a:sym typeface="Calibri"/>
                  </a:rPr>
                  <a:t>。</a:t>
                </a:r>
                <a:r>
                  <a:rPr lang="en-US" altLang="zh-TW" sz="1200" b="0" i="0" u="none" strike="noStrike" cap="none" dirty="0">
                    <a:solidFill>
                      <a:schemeClr val="dk1"/>
                    </a:solidFill>
                    <a:effectLst/>
                    <a:latin typeface="Calibri"/>
                    <a:ea typeface="Calibri"/>
                    <a:cs typeface="Calibri"/>
                    <a:sym typeface="Calibri"/>
                  </a:rPr>
                  <a:t>(4)</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結合</a:t>
                </a:r>
                <a:r>
                  <a:rPr lang="en-US" altLang="zh-TW" sz="1200" b="0" i="0" u="none" strike="noStrike" cap="none" dirty="0">
                    <a:solidFill>
                      <a:schemeClr val="dk1"/>
                    </a:solidFill>
                    <a:effectLst/>
                    <a:latin typeface="Calibri"/>
                    <a:ea typeface="Calibri"/>
                    <a:cs typeface="Calibri"/>
                    <a:sym typeface="Calibri"/>
                  </a:rPr>
                  <a:t>(3)</a:t>
                </a:r>
                <a:r>
                  <a:rPr lang="zh-TW" altLang="zh-TW" sz="1200" b="0" i="0" u="none" strike="noStrike" cap="none" dirty="0">
                    <a:solidFill>
                      <a:schemeClr val="dk1"/>
                    </a:solidFill>
                    <a:effectLst/>
                    <a:latin typeface="Calibri"/>
                    <a:ea typeface="Calibri"/>
                    <a:cs typeface="Calibri"/>
                    <a:sym typeface="Calibri"/>
                  </a:rPr>
                  <a:t>、</a:t>
                </a:r>
                <a:r>
                  <a:rPr lang="en-US" altLang="zh-TW" sz="1200" b="0" i="0" u="none" strike="noStrike" cap="none" dirty="0">
                    <a:solidFill>
                      <a:schemeClr val="dk1"/>
                    </a:solidFill>
                    <a:effectLst/>
                    <a:latin typeface="Calibri"/>
                    <a:ea typeface="Calibri"/>
                    <a:cs typeface="Calibri"/>
                    <a:sym typeface="Calibri"/>
                  </a:rPr>
                  <a:t>(4)</a:t>
                </a:r>
                <a:r>
                  <a:rPr lang="zh-TW" altLang="zh-TW" sz="1200" b="0" i="0" u="none" strike="noStrike" cap="none" dirty="0">
                    <a:solidFill>
                      <a:schemeClr val="dk1"/>
                    </a:solidFill>
                    <a:effectLst/>
                    <a:latin typeface="Calibri"/>
                    <a:ea typeface="Calibri"/>
                    <a:cs typeface="Calibri"/>
                    <a:sym typeface="Calibri"/>
                  </a:rPr>
                  <a:t>我們可以得到</a:t>
                </a:r>
                <a:r>
                  <a:rPr lang="en-US" altLang="zh-TW" sz="1200" b="0" i="0" u="none" strike="noStrike" cap="none" dirty="0">
                    <a:solidFill>
                      <a:schemeClr val="dk1"/>
                    </a:solidFill>
                    <a:effectLst/>
                    <a:latin typeface="Calibri"/>
                    <a:ea typeface="Calibri"/>
                    <a:cs typeface="Calibri"/>
                    <a:sym typeface="Calibri"/>
                  </a:rPr>
                  <a:t>h&lt;</a:t>
                </a:r>
                <a:r>
                  <a:rPr lang="en-US" altLang="zh-TW" sz="1200" b="0" i="0" u="none" strike="noStrike" cap="none">
                    <a:solidFill>
                      <a:schemeClr val="dk1"/>
                    </a:solidFill>
                    <a:effectLst/>
                    <a:latin typeface="Calibri"/>
                    <a:ea typeface="Calibri"/>
                    <a:cs typeface="Calibri"/>
                    <a:sym typeface="Calibri"/>
                  </a:rPr>
                  <a:t>𝐴</a:t>
                </a:r>
                <a:r>
                  <a:rPr lang="zh-TW" altLang="zh-TW" sz="1200" b="0" i="0" u="none" strike="noStrike" cap="none">
                    <a:solidFill>
                      <a:schemeClr val="dk1"/>
                    </a:solidFill>
                    <a:effectLst/>
                    <a:latin typeface="Calibri"/>
                    <a:ea typeface="Calibri"/>
                    <a:cs typeface="Calibri"/>
                    <a:sym typeface="Calibri"/>
                  </a:rPr>
                  <a:t>/(</a:t>
                </a:r>
                <a:r>
                  <a:rPr lang="en-US" altLang="zh-TW" sz="1200" b="0" i="0" u="none" strike="noStrike" cap="none">
                    <a:solidFill>
                      <a:schemeClr val="dk1"/>
                    </a:solidFill>
                    <a:effectLst/>
                    <a:latin typeface="Calibri"/>
                    <a:ea typeface="Calibri"/>
                    <a:cs typeface="Calibri"/>
                    <a:sym typeface="Calibri"/>
                  </a:rPr>
                  <a:t>𝐴−1</a:t>
                </a:r>
                <a:r>
                  <a:rPr lang="zh-TW" altLang="zh-TW" sz="1200" b="0" i="0" u="none" strike="noStrike" cap="none">
                    <a:solidFill>
                      <a:schemeClr val="dk1"/>
                    </a:solidFill>
                    <a:effectLst/>
                    <a:latin typeface="Calibri"/>
                    <a:ea typeface="Calibri"/>
                    <a:cs typeface="Calibri"/>
                    <a:sym typeface="Calibri"/>
                  </a:rPr>
                  <a:t>)</a:t>
                </a:r>
                <a:r>
                  <a:rPr lang="en-US" altLang="zh-TW" sz="1200" b="0" i="0" u="none" strike="noStrike" cap="none">
                    <a:solidFill>
                      <a:schemeClr val="dk1"/>
                    </a:solidFill>
                    <a:effectLst/>
                    <a:latin typeface="Calibri"/>
                    <a:ea typeface="Calibri"/>
                    <a:cs typeface="Calibri"/>
                    <a:sym typeface="Calibri"/>
                  </a:rPr>
                  <a:t> 𝑂</a:t>
                </a:r>
                <a:r>
                  <a:rPr lang="zh-TW" altLang="zh-TW" sz="1200" b="0" i="0" u="none" strike="noStrike" cap="none" dirty="0">
                    <a:solidFill>
                      <a:schemeClr val="dk1"/>
                    </a:solidFill>
                    <a:effectLst/>
                    <a:latin typeface="Calibri"/>
                    <a:ea typeface="Calibri"/>
                    <a:cs typeface="Calibri"/>
                    <a:sym typeface="Calibri"/>
                  </a:rPr>
                  <a:t>，這顯示了這表示</a:t>
                </a:r>
                <a:r>
                  <a:rPr lang="en-US" altLang="zh-TW" sz="1200" b="0" i="0" u="none" strike="noStrike" cap="none" dirty="0">
                    <a:solidFill>
                      <a:schemeClr val="dk1"/>
                    </a:solidFill>
                    <a:effectLst/>
                    <a:latin typeface="Calibri"/>
                    <a:ea typeface="Calibri"/>
                    <a:cs typeface="Calibri"/>
                    <a:sym typeface="Calibri"/>
                  </a:rPr>
                  <a:t> FNG </a:t>
                </a:r>
                <a:r>
                  <a:rPr lang="zh-TW" altLang="zh-TW" sz="1200" b="0" i="0" u="none" strike="noStrike" cap="none" dirty="0">
                    <a:solidFill>
                      <a:schemeClr val="dk1"/>
                    </a:solidFill>
                    <a:effectLst/>
                    <a:latin typeface="Calibri"/>
                    <a:ea typeface="Calibri"/>
                    <a:cs typeface="Calibri"/>
                    <a:sym typeface="Calibri"/>
                  </a:rPr>
                  <a:t>保證的近似比小於</a:t>
                </a:r>
                <a:r>
                  <a:rPr lang="en-US" altLang="zh-TW" sz="1200" b="0" i="0" u="none" strike="noStrike" cap="none">
                    <a:solidFill>
                      <a:schemeClr val="dk1"/>
                    </a:solidFill>
                    <a:effectLst/>
                    <a:latin typeface="Calibri"/>
                    <a:ea typeface="Calibri"/>
                    <a:cs typeface="Calibri"/>
                    <a:sym typeface="Calibri"/>
                  </a:rPr>
                  <a:t>𝐴</a:t>
                </a:r>
                <a:r>
                  <a:rPr lang="zh-TW" altLang="zh-TW" sz="1200" b="0" i="0" u="none" strike="noStrike" cap="none">
                    <a:solidFill>
                      <a:schemeClr val="dk1"/>
                    </a:solidFill>
                    <a:effectLst/>
                    <a:latin typeface="Calibri"/>
                    <a:ea typeface="Calibri"/>
                    <a:cs typeface="Calibri"/>
                    <a:sym typeface="Calibri"/>
                  </a:rPr>
                  <a:t>/(</a:t>
                </a:r>
                <a:r>
                  <a:rPr lang="en-US" altLang="zh-TW" sz="1200" b="0" i="0" u="none" strike="noStrike" cap="none">
                    <a:solidFill>
                      <a:schemeClr val="dk1"/>
                    </a:solidFill>
                    <a:effectLst/>
                    <a:latin typeface="Calibri"/>
                    <a:ea typeface="Calibri"/>
                    <a:cs typeface="Calibri"/>
                    <a:sym typeface="Calibri"/>
                  </a:rPr>
                  <a:t>𝐴−1</a:t>
                </a:r>
                <a:r>
                  <a:rPr lang="zh-TW" altLang="zh-TW" sz="1200" b="0" i="0" u="none" strike="noStrike" cap="none">
                    <a:solidFill>
                      <a:schemeClr val="dk1"/>
                    </a:solidFill>
                    <a:effectLst/>
                    <a:latin typeface="Calibri"/>
                    <a:ea typeface="Calibri"/>
                    <a:cs typeface="Calibri"/>
                    <a:sym typeface="Calibri"/>
                  </a:rPr>
                  <a:t>)</a:t>
                </a:r>
                <a:r>
                  <a:rPr lang="zh-TW" altLang="zh-TW" sz="1200" b="0" i="0" u="none" strike="noStrike" cap="none" dirty="0">
                    <a:solidFill>
                      <a:schemeClr val="dk1"/>
                    </a:solidFill>
                    <a:effectLst/>
                    <a:latin typeface="Calibri"/>
                    <a:ea typeface="Calibri"/>
                    <a:cs typeface="Calibri"/>
                    <a:sym typeface="Calibri"/>
                  </a:rPr>
                  <a:t>。</a:t>
                </a:r>
              </a:p>
              <a:p>
                <a:endParaRPr lang="en-US" altLang="zh-TW" dirty="0"/>
              </a:p>
              <a:p>
                <a:endParaRPr lang="zh-TW" altLang="en-US" dirty="0"/>
              </a:p>
            </p:txBody>
          </p:sp>
        </mc:Fallback>
      </mc:AlternateContent>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23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1964380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en-US" altLang="zh-TW" sz="1200" b="0" i="0" u="none" strike="noStrike" cap="none" dirty="0">
                <a:solidFill>
                  <a:schemeClr val="dk1"/>
                </a:solidFill>
                <a:effectLst/>
                <a:latin typeface="Calibri"/>
                <a:ea typeface="Calibri"/>
                <a:cs typeface="Calibri"/>
                <a:sym typeface="Calibri"/>
              </a:rPr>
              <a:t>lemma 1 </a:t>
            </a:r>
            <a:r>
              <a:rPr lang="zh-TW" altLang="zh-TW" sz="1200" b="0" i="0" u="none" strike="noStrike" cap="none" dirty="0">
                <a:solidFill>
                  <a:schemeClr val="dk1"/>
                </a:solidFill>
                <a:effectLst/>
                <a:latin typeface="Calibri"/>
                <a:ea typeface="Calibri"/>
                <a:cs typeface="Calibri"/>
                <a:sym typeface="Calibri"/>
              </a:rPr>
              <a:t>表示，如果一個節點上</a:t>
            </a:r>
            <a:r>
              <a:rPr lang="en-US" altLang="zh-TW" sz="1200" b="0" i="0" u="none" strike="noStrike" cap="none" dirty="0">
                <a:solidFill>
                  <a:schemeClr val="dk1"/>
                </a:solidFill>
                <a:effectLst/>
                <a:latin typeface="Calibri"/>
                <a:ea typeface="Calibri"/>
                <a:cs typeface="Calibri"/>
                <a:sym typeface="Calibri"/>
              </a:rPr>
              <a:t> VNF </a:t>
            </a:r>
            <a:r>
              <a:rPr lang="zh-TW" altLang="zh-TW" sz="1200" b="0" i="0" u="none" strike="noStrike" cap="none" dirty="0">
                <a:solidFill>
                  <a:schemeClr val="dk1"/>
                </a:solidFill>
                <a:effectLst/>
                <a:latin typeface="Calibri"/>
                <a:ea typeface="Calibri"/>
                <a:cs typeface="Calibri"/>
                <a:sym typeface="Calibri"/>
              </a:rPr>
              <a:t>實例的平均數量大於</a:t>
            </a:r>
            <a:r>
              <a:rPr lang="en-US" altLang="zh-TW" sz="1200" b="0" i="0" u="none" strike="noStrike" cap="none" dirty="0">
                <a:solidFill>
                  <a:schemeClr val="dk1"/>
                </a:solidFill>
                <a:effectLst/>
                <a:latin typeface="Calibri"/>
                <a:ea typeface="Calibri"/>
                <a:cs typeface="Calibri"/>
                <a:sym typeface="Calibri"/>
              </a:rPr>
              <a:t> 1</a:t>
            </a:r>
            <a:r>
              <a:rPr lang="zh-TW" altLang="zh-TW" sz="1200" b="0" i="0" u="none" strike="noStrike" cap="none" dirty="0">
                <a:solidFill>
                  <a:schemeClr val="dk1"/>
                </a:solidFill>
                <a:effectLst/>
                <a:latin typeface="Calibri"/>
                <a:ea typeface="Calibri"/>
                <a:cs typeface="Calibri"/>
                <a:sym typeface="Calibri"/>
              </a:rPr>
              <a:t>（即</a:t>
            </a:r>
            <a:r>
              <a:rPr lang="en-US" altLang="zh-TW" sz="1200" b="0" i="0" u="none" strike="noStrike" cap="none" dirty="0">
                <a:solidFill>
                  <a:schemeClr val="dk1"/>
                </a:solidFill>
                <a:effectLst/>
                <a:latin typeface="Calibri"/>
                <a:ea typeface="Calibri"/>
                <a:cs typeface="Calibri"/>
                <a:sym typeface="Calibri"/>
              </a:rPr>
              <a:t> A ≥ 2</a:t>
            </a:r>
            <a:r>
              <a:rPr lang="zh-TW" altLang="zh-TW" sz="1200" b="0" i="0" u="none" strike="noStrike" cap="none" dirty="0">
                <a:solidFill>
                  <a:schemeClr val="dk1"/>
                </a:solidFill>
                <a:effectLst/>
                <a:latin typeface="Calibri"/>
                <a:ea typeface="Calibri"/>
                <a:cs typeface="Calibri"/>
                <a:sym typeface="Calibri"/>
              </a:rPr>
              <a:t>），則近似比將小於</a:t>
            </a:r>
            <a:r>
              <a:rPr lang="en-US" altLang="zh-TW" sz="1200" b="0" i="0" u="none" strike="noStrike" cap="none" dirty="0">
                <a:solidFill>
                  <a:schemeClr val="dk1"/>
                </a:solidFill>
                <a:effectLst/>
                <a:latin typeface="Calibri"/>
                <a:ea typeface="Calibri"/>
                <a:cs typeface="Calibri"/>
                <a:sym typeface="Calibri"/>
              </a:rPr>
              <a:t> 2</a:t>
            </a:r>
            <a:r>
              <a:rPr lang="zh-TW" altLang="zh-TW" sz="1200" b="0" i="0" u="none" strike="noStrike" cap="none" dirty="0">
                <a:solidFill>
                  <a:schemeClr val="dk1"/>
                </a:solidFill>
                <a:effectLst/>
                <a:latin typeface="Calibri"/>
                <a:ea typeface="Calibri"/>
                <a:cs typeface="Calibri"/>
                <a:sym typeface="Calibri"/>
              </a:rPr>
              <a:t>。所以最糟可獲得</a:t>
            </a:r>
            <a:r>
              <a:rPr lang="en-US" altLang="zh-TW" sz="1200" b="0" i="0" u="none" strike="noStrike" cap="none" dirty="0">
                <a:solidFill>
                  <a:schemeClr val="dk1"/>
                </a:solidFill>
                <a:effectLst/>
                <a:latin typeface="Calibri"/>
                <a:ea typeface="Calibri"/>
                <a:cs typeface="Calibri"/>
                <a:sym typeface="Calibri"/>
              </a:rPr>
              <a:t>2</a:t>
            </a:r>
            <a:r>
              <a:rPr lang="zh-TW" altLang="zh-TW" sz="1200" b="0" i="0" u="none" strike="noStrike" cap="none" dirty="0">
                <a:solidFill>
                  <a:schemeClr val="dk1"/>
                </a:solidFill>
                <a:effectLst/>
                <a:latin typeface="Calibri"/>
                <a:ea typeface="Calibri"/>
                <a:cs typeface="Calibri"/>
                <a:sym typeface="Calibri"/>
              </a:rPr>
              <a:t>倍的近似解。</a:t>
            </a:r>
            <a:endParaRPr lang="en-US" altLang="zh-TW" sz="1200" b="0" i="0" u="none" strike="noStrike" cap="none" dirty="0">
              <a:solidFill>
                <a:schemeClr val="dk1"/>
              </a:solidFill>
              <a:effectLst/>
              <a:latin typeface="Calibri"/>
              <a:ea typeface="Calibri"/>
              <a:cs typeface="Calibri"/>
              <a:sym typeface="Calibri"/>
            </a:endParaRPr>
          </a:p>
          <a:p>
            <a:endParaRPr lang="en-US" altLang="zh-TW" sz="1200" b="0" i="0" u="none" strike="noStrike" cap="none" dirty="0">
              <a:solidFill>
                <a:schemeClr val="dk1"/>
              </a:solidFill>
              <a:effectLst/>
              <a:latin typeface="Calibri"/>
              <a:cs typeface="Calibri"/>
              <a:sym typeface="Calibri"/>
            </a:endParaRPr>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zh-TW" altLang="zh-TW" sz="1200" b="0" i="0" u="none" strike="noStrike" cap="none" dirty="0">
                <a:solidFill>
                  <a:schemeClr val="dk1"/>
                </a:solidFill>
                <a:effectLst/>
                <a:latin typeface="Calibri"/>
                <a:ea typeface="Calibri"/>
                <a:cs typeface="Calibri"/>
                <a:sym typeface="Calibri"/>
              </a:rPr>
              <a:t>舉實例來看，考慮一個巢狀網路，有</a:t>
            </a:r>
            <a:r>
              <a:rPr lang="en-US" altLang="zh-TW" sz="1200" b="0" i="0" u="none" strike="noStrike" cap="none" dirty="0">
                <a:solidFill>
                  <a:schemeClr val="dk1"/>
                </a:solidFill>
                <a:effectLst/>
                <a:latin typeface="Calibri"/>
                <a:ea typeface="Calibri"/>
                <a:cs typeface="Calibri"/>
                <a:sym typeface="Calibri"/>
              </a:rPr>
              <a:t>100</a:t>
            </a:r>
            <a:r>
              <a:rPr lang="zh-TW" altLang="zh-TW" sz="1200" b="0" i="0" u="none" strike="noStrike" cap="none" dirty="0">
                <a:solidFill>
                  <a:schemeClr val="dk1"/>
                </a:solidFill>
                <a:effectLst/>
                <a:latin typeface="Calibri"/>
                <a:ea typeface="Calibri"/>
                <a:cs typeface="Calibri"/>
                <a:sym typeface="Calibri"/>
              </a:rPr>
              <a:t>個資料中心</a:t>
            </a:r>
            <a:r>
              <a:rPr lang="en-US" altLang="zh-TW" sz="1200" b="0" i="0" u="none" strike="noStrike" cap="none" dirty="0">
                <a:solidFill>
                  <a:schemeClr val="dk1"/>
                </a:solidFill>
                <a:effectLst/>
                <a:latin typeface="Calibri"/>
                <a:ea typeface="Calibri"/>
                <a:cs typeface="Calibri"/>
                <a:sym typeface="Calibri"/>
              </a:rPr>
              <a:t>(t)</a:t>
            </a:r>
            <a:r>
              <a:rPr lang="zh-TW" altLang="zh-TW" sz="1200" b="0" i="0" u="none" strike="noStrike" cap="none" dirty="0">
                <a:solidFill>
                  <a:schemeClr val="dk1"/>
                </a:solidFill>
                <a:effectLst/>
                <a:latin typeface="Calibri"/>
                <a:ea typeface="Calibri"/>
                <a:cs typeface="Calibri"/>
                <a:sym typeface="Calibri"/>
              </a:rPr>
              <a:t>，走</a:t>
            </a:r>
            <a:r>
              <a:rPr lang="en-US" altLang="zh-TW" sz="1200" b="0" i="0" u="none" strike="noStrike" cap="none" dirty="0">
                <a:solidFill>
                  <a:schemeClr val="dk1"/>
                </a:solidFill>
                <a:effectLst/>
                <a:latin typeface="Calibri"/>
                <a:ea typeface="Calibri"/>
                <a:cs typeface="Calibri"/>
                <a:sym typeface="Calibri"/>
              </a:rPr>
              <a:t>data flow(D)=10M</a:t>
            </a:r>
            <a:r>
              <a:rPr lang="zh-TW" altLang="zh-TW" sz="1200" b="0" i="0" u="none" strike="noStrike" cap="none" dirty="0">
                <a:solidFill>
                  <a:schemeClr val="dk1"/>
                </a:solidFill>
                <a:effectLst/>
                <a:latin typeface="Calibri"/>
                <a:ea typeface="Calibri"/>
                <a:cs typeface="Calibri"/>
                <a:sym typeface="Calibri"/>
              </a:rPr>
              <a:t>，平均</a:t>
            </a:r>
            <a:r>
              <a:rPr lang="en-US" altLang="zh-TW" sz="1200" b="0" i="0" u="none" strike="noStrike" cap="none" dirty="0">
                <a:solidFill>
                  <a:schemeClr val="dk1"/>
                </a:solidFill>
                <a:effectLst/>
                <a:latin typeface="Calibri"/>
                <a:ea typeface="Calibri"/>
                <a:cs typeface="Calibri"/>
                <a:sym typeface="Calibri"/>
              </a:rPr>
              <a:t>flow rate=1Mbps</a:t>
            </a:r>
            <a:r>
              <a:rPr lang="zh-TW" altLang="zh-TW" sz="1200" b="0" i="0" u="none" strike="noStrike" cap="none" dirty="0">
                <a:solidFill>
                  <a:schemeClr val="dk1"/>
                </a:solidFill>
                <a:effectLst/>
                <a:latin typeface="Calibri"/>
                <a:ea typeface="Calibri"/>
                <a:cs typeface="Calibri"/>
                <a:sym typeface="Calibri"/>
              </a:rPr>
              <a:t>，所以總流量</a:t>
            </a:r>
            <a:r>
              <a:rPr lang="en-US" altLang="zh-TW" sz="1200" b="0" i="0" u="none" strike="noStrike" cap="none" dirty="0">
                <a:solidFill>
                  <a:schemeClr val="dk1"/>
                </a:solidFill>
                <a:effectLst/>
                <a:latin typeface="Calibri"/>
                <a:ea typeface="Calibri"/>
                <a:cs typeface="Calibri"/>
                <a:sym typeface="Calibri"/>
              </a:rPr>
              <a:t>=10M*1M=10</a:t>
            </a:r>
            <a:r>
              <a:rPr lang="en-US" altLang="zh-TW" sz="1200" b="0" i="0" u="none" strike="noStrike" cap="none" baseline="30000" dirty="0">
                <a:solidFill>
                  <a:schemeClr val="dk1"/>
                </a:solidFill>
                <a:effectLst/>
                <a:latin typeface="Calibri"/>
                <a:ea typeface="Calibri"/>
                <a:cs typeface="Calibri"/>
                <a:sym typeface="Calibri"/>
              </a:rPr>
              <a:t>13</a:t>
            </a:r>
            <a:r>
              <a:rPr lang="en-US" altLang="zh-TW" sz="1200" b="0" i="0" u="none" strike="noStrike" cap="none" dirty="0">
                <a:solidFill>
                  <a:schemeClr val="dk1"/>
                </a:solidFill>
                <a:effectLst/>
                <a:latin typeface="Calibri"/>
                <a:ea typeface="Calibri"/>
                <a:cs typeface="Calibri"/>
                <a:sym typeface="Calibri"/>
              </a:rPr>
              <a:t>bps</a:t>
            </a:r>
            <a:r>
              <a:rPr lang="zh-TW" altLang="zh-TW" sz="1200" b="0" i="0" u="none" strike="noStrike" cap="none" dirty="0">
                <a:solidFill>
                  <a:schemeClr val="dk1"/>
                </a:solidFill>
                <a:effectLst/>
                <a:latin typeface="Calibri"/>
                <a:ea typeface="Calibri"/>
                <a:cs typeface="Calibri"/>
                <a:sym typeface="Calibri"/>
              </a:rPr>
              <a:t>，如果</a:t>
            </a:r>
            <a:r>
              <a:rPr lang="en-US" altLang="zh-TW" sz="1200" b="0" i="0" u="none" strike="noStrike" cap="none" dirty="0">
                <a:solidFill>
                  <a:schemeClr val="dk1"/>
                </a:solidFill>
                <a:effectLst/>
                <a:latin typeface="Calibri"/>
                <a:ea typeface="Calibri"/>
                <a:cs typeface="Calibri"/>
                <a:sym typeface="Calibri"/>
              </a:rPr>
              <a:t>R=1Gbps</a:t>
            </a:r>
            <a:r>
              <a:rPr lang="zh-TW" altLang="zh-TW" sz="1200" b="0" i="0" u="none" strike="noStrike" cap="none" dirty="0">
                <a:solidFill>
                  <a:schemeClr val="dk1"/>
                </a:solidFill>
                <a:effectLst/>
                <a:latin typeface="Calibri"/>
                <a:ea typeface="Calibri"/>
                <a:cs typeface="Calibri"/>
                <a:sym typeface="Calibri"/>
              </a:rPr>
              <a:t>，那至少需要</a:t>
            </a:r>
            <a:r>
              <a:rPr lang="en-US" altLang="zh-TW" sz="1200" b="0" i="0" u="none" strike="noStrike" cap="none" dirty="0">
                <a:solidFill>
                  <a:schemeClr val="dk1"/>
                </a:solidFill>
                <a:effectLst/>
                <a:latin typeface="Calibri"/>
                <a:ea typeface="Calibri"/>
                <a:cs typeface="Calibri"/>
                <a:sym typeface="Calibri"/>
              </a:rPr>
              <a:t>10</a:t>
            </a:r>
            <a:r>
              <a:rPr lang="en-US" altLang="zh-TW" sz="1200" b="0" i="0" u="none" strike="noStrike" cap="none" baseline="30000" dirty="0">
                <a:solidFill>
                  <a:schemeClr val="dk1"/>
                </a:solidFill>
                <a:effectLst/>
                <a:latin typeface="Calibri"/>
                <a:ea typeface="Calibri"/>
                <a:cs typeface="Calibri"/>
                <a:sym typeface="Calibri"/>
              </a:rPr>
              <a:t>13</a:t>
            </a:r>
            <a:r>
              <a:rPr lang="en-US" altLang="zh-TW" sz="1200" b="0" i="0" u="none" strike="noStrike" cap="none" dirty="0">
                <a:solidFill>
                  <a:schemeClr val="dk1"/>
                </a:solidFill>
                <a:effectLst/>
                <a:latin typeface="Calibri"/>
                <a:ea typeface="Calibri"/>
                <a:cs typeface="Calibri"/>
                <a:sym typeface="Calibri"/>
              </a:rPr>
              <a:t>/10</a:t>
            </a:r>
            <a:r>
              <a:rPr lang="en-US" altLang="zh-TW" sz="1200" b="0" i="0" u="none" strike="noStrike" cap="none" baseline="30000" dirty="0">
                <a:solidFill>
                  <a:schemeClr val="dk1"/>
                </a:solidFill>
                <a:effectLst/>
                <a:latin typeface="Calibri"/>
                <a:ea typeface="Calibri"/>
                <a:cs typeface="Calibri"/>
                <a:sym typeface="Calibri"/>
              </a:rPr>
              <a:t>9</a:t>
            </a:r>
            <a:r>
              <a:rPr lang="en-US" altLang="zh-TW" sz="1200" b="0" i="0" u="none" strike="noStrike" cap="none" dirty="0">
                <a:solidFill>
                  <a:schemeClr val="dk1"/>
                </a:solidFill>
                <a:effectLst/>
                <a:latin typeface="Calibri"/>
                <a:ea typeface="Calibri"/>
                <a:cs typeface="Calibri"/>
                <a:sym typeface="Calibri"/>
              </a:rPr>
              <a:t>=10000</a:t>
            </a:r>
            <a:r>
              <a:rPr lang="zh-TW" altLang="zh-TW" sz="1200" b="0" i="0" u="none" strike="noStrike" cap="none" dirty="0">
                <a:solidFill>
                  <a:schemeClr val="dk1"/>
                </a:solidFill>
                <a:effectLst/>
                <a:latin typeface="Calibri"/>
                <a:ea typeface="Calibri"/>
                <a:cs typeface="Calibri"/>
                <a:sym typeface="Calibri"/>
              </a:rPr>
              <a:t>個</a:t>
            </a:r>
            <a:r>
              <a:rPr lang="en-US" altLang="zh-TW" sz="1200" b="0" i="0" u="none" strike="noStrike" cap="none" dirty="0">
                <a:solidFill>
                  <a:schemeClr val="dk1"/>
                </a:solidFill>
                <a:effectLst/>
                <a:latin typeface="Calibri"/>
                <a:ea typeface="Calibri"/>
                <a:cs typeface="Calibri"/>
                <a:sym typeface="Calibri"/>
              </a:rPr>
              <a:t>VNF</a:t>
            </a:r>
            <a:r>
              <a:rPr lang="zh-TW" altLang="zh-TW" sz="1200" b="0" i="0" u="none" strike="noStrike" cap="none" dirty="0">
                <a:solidFill>
                  <a:schemeClr val="dk1"/>
                </a:solidFill>
                <a:effectLst/>
                <a:latin typeface="Calibri"/>
                <a:ea typeface="Calibri"/>
                <a:cs typeface="Calibri"/>
                <a:sym typeface="Calibri"/>
              </a:rPr>
              <a:t>才能處裡，此時密度會</a:t>
            </a:r>
            <a:r>
              <a:rPr lang="en-US" altLang="zh-TW" sz="1200" b="0" i="0" u="none" strike="noStrike" cap="none" dirty="0">
                <a:solidFill>
                  <a:schemeClr val="dk1"/>
                </a:solidFill>
                <a:effectLst/>
                <a:latin typeface="Calibri"/>
                <a:ea typeface="Calibri"/>
                <a:cs typeface="Calibri"/>
                <a:sym typeface="Calibri"/>
              </a:rPr>
              <a:t>&gt;100</a:t>
            </a:r>
            <a:r>
              <a:rPr lang="zh-TW" altLang="zh-TW" sz="1200" b="0" i="0" u="none" strike="noStrike" cap="none" dirty="0">
                <a:solidFill>
                  <a:schemeClr val="dk1"/>
                </a:solidFill>
                <a:effectLst/>
                <a:latin typeface="Calibri"/>
                <a:ea typeface="Calibri"/>
                <a:cs typeface="Calibri"/>
                <a:sym typeface="Calibri"/>
              </a:rPr>
              <a:t>，此時的</a:t>
            </a:r>
            <a:r>
              <a:rPr lang="en-US" altLang="zh-TW" sz="1200" b="0" i="0" u="none" strike="noStrike" cap="none" dirty="0">
                <a:solidFill>
                  <a:schemeClr val="dk1"/>
                </a:solidFill>
                <a:effectLst/>
                <a:latin typeface="Calibri"/>
                <a:ea typeface="Calibri"/>
                <a:cs typeface="Calibri"/>
                <a:sym typeface="Calibri"/>
              </a:rPr>
              <a:t>FNG</a:t>
            </a:r>
            <a:r>
              <a:rPr lang="zh-TW" altLang="zh-TW" sz="1200" b="0" i="0" u="none" strike="noStrike" cap="none" dirty="0">
                <a:solidFill>
                  <a:schemeClr val="dk1"/>
                </a:solidFill>
                <a:effectLst/>
                <a:latin typeface="Calibri"/>
                <a:ea typeface="Calibri"/>
                <a:cs typeface="Calibri"/>
                <a:sym typeface="Calibri"/>
              </a:rPr>
              <a:t>為</a:t>
            </a:r>
            <a:r>
              <a:rPr lang="en-US" altLang="zh-TW" sz="1200" b="0" i="0" u="none" strike="noStrike" cap="none" dirty="0">
                <a:solidFill>
                  <a:schemeClr val="dk1"/>
                </a:solidFill>
                <a:effectLst/>
                <a:latin typeface="Calibri"/>
                <a:ea typeface="Calibri"/>
                <a:cs typeface="Calibri"/>
                <a:sym typeface="Calibri"/>
              </a:rPr>
              <a:t>1.01</a:t>
            </a:r>
            <a:r>
              <a:rPr lang="zh-TW" altLang="zh-TW" sz="1200" b="0" i="0" u="none" strike="noStrike" cap="none" dirty="0">
                <a:solidFill>
                  <a:schemeClr val="dk1"/>
                </a:solidFill>
                <a:effectLst/>
                <a:latin typeface="Calibri"/>
                <a:ea typeface="Calibri"/>
                <a:cs typeface="Calibri"/>
                <a:sym typeface="Calibri"/>
              </a:rPr>
              <a:t>倍的近似解，這邊可以看到我們都是在密度高的網路才有較低的近似解，這是因為這樣</a:t>
            </a:r>
            <a:r>
              <a:rPr lang="en-US" altLang="zh-TW" sz="1200" b="0" i="0" u="none" strike="noStrike" cap="none" dirty="0" err="1">
                <a:solidFill>
                  <a:schemeClr val="dk1"/>
                </a:solidFill>
                <a:effectLst/>
                <a:latin typeface="Calibri"/>
                <a:ea typeface="Calibri"/>
                <a:cs typeface="Calibri"/>
                <a:sym typeface="Calibri"/>
              </a:rPr>
              <a:t>resourse</a:t>
            </a:r>
            <a:r>
              <a:rPr lang="en-US" altLang="zh-TW" sz="1200" b="0" i="0" u="none" strike="noStrike" cap="none" dirty="0">
                <a:solidFill>
                  <a:schemeClr val="dk1"/>
                </a:solidFill>
                <a:effectLst/>
                <a:latin typeface="Calibri"/>
                <a:ea typeface="Calibri"/>
                <a:cs typeface="Calibri"/>
                <a:sym typeface="Calibri"/>
              </a:rPr>
              <a:t> waste</a:t>
            </a:r>
            <a:r>
              <a:rPr lang="zh-TW" altLang="zh-TW" sz="1200" b="0" i="0" u="none" strike="noStrike" cap="none" dirty="0">
                <a:solidFill>
                  <a:schemeClr val="dk1"/>
                </a:solidFill>
                <a:effectLst/>
                <a:latin typeface="Calibri"/>
                <a:ea typeface="Calibri"/>
                <a:cs typeface="Calibri"/>
                <a:sym typeface="Calibri"/>
              </a:rPr>
              <a:t>才會比較低。</a:t>
            </a: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24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9949768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217453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b="0" i="0" u="none" strike="noStrike" cap="none" dirty="0">
                <a:solidFill>
                  <a:schemeClr val="dk1"/>
                </a:solidFill>
                <a:effectLst/>
                <a:latin typeface="Calibri"/>
                <a:ea typeface="Calibri"/>
                <a:cs typeface="Calibri"/>
                <a:sym typeface="Calibri"/>
              </a:rPr>
              <a:t>拓撲環境：</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使用一個隨機產生的網路拓撲，共</a:t>
            </a:r>
            <a:r>
              <a:rPr lang="en-US" altLang="zh-TW" sz="1200" b="0" i="0" u="none" strike="noStrike" cap="none" dirty="0">
                <a:solidFill>
                  <a:schemeClr val="dk1"/>
                </a:solidFill>
                <a:effectLst/>
                <a:latin typeface="Calibri"/>
                <a:ea typeface="Calibri"/>
                <a:cs typeface="Calibri"/>
                <a:sym typeface="Calibri"/>
              </a:rPr>
              <a:t> 40 </a:t>
            </a:r>
            <a:r>
              <a:rPr lang="zh-TW" altLang="zh-TW" sz="1200" b="0" i="0" u="none" strike="noStrike" cap="none" dirty="0">
                <a:solidFill>
                  <a:schemeClr val="dk1"/>
                </a:solidFill>
                <a:effectLst/>
                <a:latin typeface="Calibri"/>
                <a:ea typeface="Calibri"/>
                <a:cs typeface="Calibri"/>
                <a:sym typeface="Calibri"/>
              </a:rPr>
              <a:t>個節點與</a:t>
            </a:r>
            <a:r>
              <a:rPr lang="en-US" altLang="zh-TW" sz="1200" b="0" i="0" u="none" strike="noStrike" cap="none" dirty="0">
                <a:solidFill>
                  <a:schemeClr val="dk1"/>
                </a:solidFill>
                <a:effectLst/>
                <a:latin typeface="Calibri"/>
                <a:ea typeface="Calibri"/>
                <a:cs typeface="Calibri"/>
                <a:sym typeface="Calibri"/>
              </a:rPr>
              <a:t> 234 </a:t>
            </a:r>
            <a:r>
              <a:rPr lang="zh-TW" altLang="zh-TW" sz="1200" b="0" i="0" u="none" strike="noStrike" cap="none" dirty="0">
                <a:solidFill>
                  <a:schemeClr val="dk1"/>
                </a:solidFill>
                <a:effectLst/>
                <a:latin typeface="Calibri"/>
                <a:ea typeface="Calibri"/>
                <a:cs typeface="Calibri"/>
                <a:sym typeface="Calibri"/>
              </a:rPr>
              <a:t>條連結（如圖</a:t>
            </a:r>
            <a:r>
              <a:rPr lang="en-US" altLang="zh-TW" sz="1200" b="0" i="0" u="none" strike="noStrike" cap="none" dirty="0">
                <a:solidFill>
                  <a:schemeClr val="dk1"/>
                </a:solidFill>
                <a:effectLst/>
                <a:latin typeface="Calibri"/>
                <a:ea typeface="Calibri"/>
                <a:cs typeface="Calibri"/>
                <a:sym typeface="Calibri"/>
              </a:rPr>
              <a:t>4</a:t>
            </a:r>
            <a:r>
              <a:rPr lang="zh-TW" altLang="zh-TW" sz="1200" b="0" i="0" u="none" strike="noStrike" cap="none" dirty="0">
                <a:solidFill>
                  <a:schemeClr val="dk1"/>
                </a:solidFill>
                <a:effectLst/>
                <a:latin typeface="Calibri"/>
                <a:ea typeface="Calibri"/>
                <a:cs typeface="Calibri"/>
                <a:sym typeface="Calibri"/>
              </a:rPr>
              <a:t>）。</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另一個更真實的</a:t>
            </a:r>
            <a:r>
              <a:rPr lang="en-US" altLang="zh-TW" sz="1200" b="0" i="0" u="none" strike="noStrike" cap="none" dirty="0">
                <a:solidFill>
                  <a:schemeClr val="dk1"/>
                </a:solidFill>
                <a:effectLst/>
                <a:latin typeface="Calibri"/>
                <a:ea typeface="Calibri"/>
                <a:cs typeface="Calibri"/>
                <a:sym typeface="Calibri"/>
              </a:rPr>
              <a:t> MCI backbone </a:t>
            </a:r>
            <a:r>
              <a:rPr lang="zh-TW" altLang="zh-TW" sz="1200" b="0" i="0" u="none" strike="noStrike" cap="none" dirty="0">
                <a:solidFill>
                  <a:schemeClr val="dk1"/>
                </a:solidFill>
                <a:effectLst/>
                <a:latin typeface="Calibri"/>
                <a:ea typeface="Calibri"/>
                <a:cs typeface="Calibri"/>
                <a:sym typeface="Calibri"/>
              </a:rPr>
              <a:t>網路拓撲則在技術報告</a:t>
            </a:r>
            <a:r>
              <a:rPr lang="en-US" altLang="zh-TW" sz="1200" b="0" i="0" u="none" strike="noStrike" cap="none" dirty="0">
                <a:solidFill>
                  <a:schemeClr val="dk1"/>
                </a:solidFill>
                <a:effectLst/>
                <a:latin typeface="Calibri"/>
                <a:ea typeface="Calibri"/>
                <a:cs typeface="Calibri"/>
                <a:sym typeface="Calibri"/>
              </a:rPr>
              <a:t> [15] </a:t>
            </a:r>
            <a:r>
              <a:rPr lang="zh-TW" altLang="zh-TW" sz="1200" b="0" i="0" u="none" strike="noStrike" cap="none" dirty="0">
                <a:solidFill>
                  <a:schemeClr val="dk1"/>
                </a:solidFill>
                <a:effectLst/>
                <a:latin typeface="Calibri"/>
                <a:ea typeface="Calibri"/>
                <a:cs typeface="Calibri"/>
                <a:sym typeface="Calibri"/>
              </a:rPr>
              <a:t>中評估。</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en-US" altLang="zh-TW" sz="1200" b="0" i="0" u="none" strike="noStrike" cap="none" dirty="0">
                <a:solidFill>
                  <a:schemeClr val="dk1"/>
                </a:solidFill>
                <a:effectLst/>
                <a:latin typeface="Calibri"/>
                <a:ea typeface="Calibri"/>
                <a:cs typeface="Calibri"/>
                <a:sym typeface="Calibri"/>
              </a:rPr>
              <a:t>VNF </a:t>
            </a:r>
            <a:r>
              <a:rPr lang="zh-TW" altLang="zh-TW" sz="1200" b="0" i="0" u="none" strike="noStrike" cap="none" dirty="0">
                <a:solidFill>
                  <a:schemeClr val="dk1"/>
                </a:solidFill>
                <a:effectLst/>
                <a:latin typeface="Calibri"/>
                <a:ea typeface="Calibri"/>
                <a:cs typeface="Calibri"/>
                <a:sym typeface="Calibri"/>
              </a:rPr>
              <a:t>處理能力：</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每個</a:t>
            </a:r>
            <a:r>
              <a:rPr lang="en-US" altLang="zh-TW" sz="1200" b="0" i="0" u="none" strike="noStrike" cap="none" dirty="0">
                <a:solidFill>
                  <a:schemeClr val="dk1"/>
                </a:solidFill>
                <a:effectLst/>
                <a:latin typeface="Calibri"/>
                <a:ea typeface="Calibri"/>
                <a:cs typeface="Calibri"/>
                <a:sym typeface="Calibri"/>
              </a:rPr>
              <a:t> VNF </a:t>
            </a:r>
            <a:r>
              <a:rPr lang="zh-TW" altLang="zh-TW" sz="1200" b="0" i="0" u="none" strike="noStrike" cap="none" dirty="0">
                <a:solidFill>
                  <a:schemeClr val="dk1"/>
                </a:solidFill>
                <a:effectLst/>
                <a:latin typeface="Calibri"/>
                <a:ea typeface="Calibri"/>
                <a:cs typeface="Calibri"/>
                <a:sym typeface="Calibri"/>
              </a:rPr>
              <a:t>實例的處理能力為</a:t>
            </a:r>
            <a:r>
              <a:rPr lang="en-US" altLang="zh-TW" sz="1200" b="0" i="0" u="none" strike="noStrike" cap="none" dirty="0">
                <a:solidFill>
                  <a:schemeClr val="dk1"/>
                </a:solidFill>
                <a:effectLst/>
                <a:latin typeface="Calibri"/>
                <a:ea typeface="Calibri"/>
                <a:cs typeface="Calibri"/>
                <a:sym typeface="Calibri"/>
              </a:rPr>
              <a:t> 10</a:t>
            </a:r>
            <a:r>
              <a:rPr lang="zh-TW" altLang="zh-TW" sz="1200" b="0" i="0" u="none" strike="noStrike" cap="none" dirty="0">
                <a:solidFill>
                  <a:schemeClr val="dk1"/>
                </a:solidFill>
                <a:effectLst/>
                <a:latin typeface="Calibri"/>
                <a:ea typeface="Calibri"/>
                <a:cs typeface="Calibri"/>
                <a:sym typeface="Calibri"/>
              </a:rPr>
              <a:t>（即</a:t>
            </a:r>
            <a:r>
              <a:rPr lang="en-US" altLang="zh-TW" sz="1200" b="0" i="0" u="none" strike="noStrike" cap="none" dirty="0">
                <a:solidFill>
                  <a:schemeClr val="dk1"/>
                </a:solidFill>
                <a:effectLst/>
                <a:latin typeface="Calibri"/>
                <a:ea typeface="Calibri"/>
                <a:cs typeface="Calibri"/>
                <a:sym typeface="Calibri"/>
              </a:rPr>
              <a:t> R=10</a:t>
            </a:r>
            <a:r>
              <a:rPr lang="zh-TW" altLang="zh-TW" sz="1200" b="0" i="0" u="none" strike="noStrike" cap="none" dirty="0">
                <a:solidFill>
                  <a:schemeClr val="dk1"/>
                </a:solidFill>
                <a:effectLst/>
                <a:latin typeface="Calibri"/>
                <a:ea typeface="Calibri"/>
                <a:cs typeface="Calibri"/>
                <a:sym typeface="Calibri"/>
              </a:rPr>
              <a:t>）。</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比較方法：</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與使用</a:t>
            </a:r>
            <a:r>
              <a:rPr lang="en-US" altLang="zh-TW" sz="1200" b="0" i="0" u="none" strike="noStrike" cap="none" dirty="0">
                <a:solidFill>
                  <a:schemeClr val="dk1"/>
                </a:solidFill>
                <a:effectLst/>
                <a:latin typeface="Calibri"/>
                <a:ea typeface="Calibri"/>
                <a:cs typeface="Calibri"/>
                <a:sym typeface="Calibri"/>
              </a:rPr>
              <a:t> GNU Linear Programming Kit (GLPK) </a:t>
            </a:r>
            <a:r>
              <a:rPr lang="zh-TW" altLang="zh-TW" sz="1200" b="0" i="0" u="none" strike="noStrike" cap="none" dirty="0">
                <a:solidFill>
                  <a:schemeClr val="dk1"/>
                </a:solidFill>
                <a:effectLst/>
                <a:latin typeface="Calibri"/>
                <a:ea typeface="Calibri"/>
                <a:cs typeface="Calibri"/>
                <a:sym typeface="Calibri"/>
              </a:rPr>
              <a:t>所求出的「最佳解」相比。</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en-US" altLang="zh-TW" sz="1200" b="0" i="0" u="none" strike="noStrike" cap="none" dirty="0">
                <a:solidFill>
                  <a:schemeClr val="dk1"/>
                </a:solidFill>
                <a:effectLst/>
                <a:latin typeface="Calibri"/>
                <a:ea typeface="Calibri"/>
                <a:cs typeface="Calibri"/>
                <a:sym typeface="Calibri"/>
              </a:rPr>
              <a:t>GLPK </a:t>
            </a:r>
            <a:r>
              <a:rPr lang="zh-TW" altLang="zh-TW" sz="1200" b="0" i="0" u="none" strike="noStrike" cap="none" dirty="0">
                <a:solidFill>
                  <a:schemeClr val="dk1"/>
                </a:solidFill>
                <a:effectLst/>
                <a:latin typeface="Calibri"/>
                <a:ea typeface="Calibri"/>
                <a:cs typeface="Calibri"/>
                <a:sym typeface="Calibri"/>
              </a:rPr>
              <a:t>在本實驗的問題規模內可於合理時間內求得最優解。</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模擬維度：</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研究三種變數：</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不同的 路徑長度</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不同的 流量大小</a:t>
            </a:r>
          </a:p>
          <a:p>
            <a:r>
              <a:rPr lang="en-US" altLang="zh-TW" sz="1200" b="0" i="0" u="none" strike="noStrike" cap="none" dirty="0">
                <a:solidFill>
                  <a:schemeClr val="dk1"/>
                </a:solidFill>
                <a:effectLst/>
                <a:latin typeface="Calibri"/>
                <a:ea typeface="Calibri"/>
                <a:cs typeface="Calibri"/>
                <a:sym typeface="Calibri"/>
              </a:rPr>
              <a:t> </a:t>
            </a:r>
            <a:endParaRPr lang="zh-TW" altLang="zh-TW" sz="1200" b="0"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不同的 流數量</a:t>
            </a: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30</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2066357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68421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本論文探討了 </a:t>
            </a:r>
            <a:r>
              <a:rPr lang="en-US" altLang="zh-TW" dirty="0"/>
              <a:t>NFV </a:t>
            </a:r>
            <a:r>
              <a:rPr lang="zh-TW" altLang="en-US" dirty="0"/>
              <a:t>架構下 </a:t>
            </a:r>
            <a:r>
              <a:rPr lang="en-US" altLang="zh-TW" dirty="0"/>
              <a:t>VNF </a:t>
            </a:r>
            <a:r>
              <a:rPr lang="zh-TW" altLang="en-US" dirty="0"/>
              <a:t>實例的聯合部署與資源分配問題，並證明此問題為 </a:t>
            </a:r>
            <a:r>
              <a:rPr lang="en-US" altLang="zh-TW" dirty="0"/>
              <a:t>NP-hard</a:t>
            </a:r>
            <a:r>
              <a:rPr lang="zh-TW" altLang="en-US" dirty="0"/>
              <a:t>。我們提出兩個在一般拓撲下具漸近最適性的貪婪演算法。模擬結果驗證了理論分析。</a:t>
            </a:r>
          </a:p>
          <a:p>
            <a:r>
              <a:rPr lang="zh-TW" altLang="en-US" dirty="0"/>
              <a:t>未來工作包括：考慮可變的 </a:t>
            </a:r>
            <a:r>
              <a:rPr lang="en-US" altLang="zh-TW" dirty="0"/>
              <a:t>flow </a:t>
            </a:r>
            <a:r>
              <a:rPr lang="zh-TW" altLang="en-US" dirty="0"/>
              <a:t>路由，以及擴展至多網路功能與服務功能鏈（</a:t>
            </a:r>
            <a:r>
              <a:rPr lang="en-US" altLang="zh-TW" dirty="0"/>
              <a:t>SFC</a:t>
            </a:r>
            <a:r>
              <a:rPr lang="zh-TW" altLang="en-US" dirty="0"/>
              <a:t>）的場景，並設計具有理論保證的新演算法。</a:t>
            </a:r>
          </a:p>
          <a:p>
            <a:r>
              <a:rPr lang="zh-TW" altLang="zh-TW" sz="1200" b="1" i="0" u="none" strike="noStrike" cap="none" dirty="0">
                <a:solidFill>
                  <a:schemeClr val="dk1"/>
                </a:solidFill>
                <a:effectLst/>
                <a:latin typeface="Calibri"/>
                <a:ea typeface="Calibri"/>
                <a:cs typeface="Calibri"/>
                <a:sym typeface="Calibri"/>
              </a:rPr>
              <a:t> </a:t>
            </a:r>
            <a:endParaRPr lang="en-US" altLang="zh-TW" sz="1200" b="1" i="0" u="none" strike="noStrike" cap="none" dirty="0">
              <a:solidFill>
                <a:schemeClr val="dk1"/>
              </a:solidFill>
              <a:effectLst/>
              <a:latin typeface="Calibri"/>
              <a:ea typeface="Calibri"/>
              <a:cs typeface="Calibri"/>
              <a:sym typeface="Calibri"/>
            </a:endParaRPr>
          </a:p>
          <a:p>
            <a:endParaRPr lang="en-US" altLang="zh-TW" sz="1200" b="1" i="0" u="none" strike="noStrike" cap="none" dirty="0">
              <a:solidFill>
                <a:schemeClr val="dk1"/>
              </a:solidFill>
              <a:effectLst/>
              <a:latin typeface="Calibri"/>
              <a:ea typeface="Calibri"/>
              <a:cs typeface="Calibri"/>
              <a:sym typeface="Calibri"/>
            </a:endParaRPr>
          </a:p>
          <a:p>
            <a:r>
              <a:rPr lang="zh-TW" altLang="zh-TW" sz="1200" b="0" i="0" u="none" strike="noStrike" cap="none" dirty="0">
                <a:solidFill>
                  <a:schemeClr val="dk1"/>
                </a:solidFill>
                <a:effectLst/>
                <a:latin typeface="Calibri"/>
                <a:ea typeface="Calibri"/>
                <a:cs typeface="Calibri"/>
                <a:sym typeface="Calibri"/>
              </a:rPr>
              <a:t>結論重點</a:t>
            </a:r>
            <a:endParaRPr lang="zh-TW" altLang="zh-TW" sz="1200" b="1" i="0" u="none" strike="noStrike" cap="none" dirty="0">
              <a:solidFill>
                <a:schemeClr val="dk1"/>
              </a:solidFill>
              <a:effectLst/>
              <a:latin typeface="Calibri"/>
              <a:ea typeface="Calibri"/>
              <a:cs typeface="Calibri"/>
              <a:sym typeface="Calibri"/>
            </a:endParaRPr>
          </a:p>
          <a:p>
            <a:pPr lvl="0"/>
            <a:r>
              <a:rPr lang="zh-TW" altLang="zh-TW" sz="1200" b="1" i="0" u="none" strike="noStrike" cap="none" dirty="0">
                <a:solidFill>
                  <a:schemeClr val="dk1"/>
                </a:solidFill>
                <a:effectLst/>
                <a:latin typeface="Calibri"/>
                <a:ea typeface="Calibri"/>
                <a:cs typeface="Calibri"/>
                <a:sym typeface="Calibri"/>
              </a:rPr>
              <a:t>研究主題</a:t>
            </a:r>
            <a:endParaRPr lang="zh-TW" altLang="zh-TW" sz="1200" b="0" i="0" u="none" strike="noStrike" cap="none" dirty="0">
              <a:solidFill>
                <a:schemeClr val="dk1"/>
              </a:solidFill>
              <a:effectLst/>
              <a:latin typeface="Calibri"/>
              <a:ea typeface="Calibri"/>
              <a:cs typeface="Calibri"/>
              <a:sym typeface="Calibri"/>
            </a:endParaRPr>
          </a:p>
          <a:p>
            <a:pPr lvl="1"/>
            <a:r>
              <a:rPr lang="zh-TW" altLang="zh-TW" sz="1200" b="0" i="0" u="none" strike="noStrike" cap="none" dirty="0">
                <a:solidFill>
                  <a:schemeClr val="dk1"/>
                </a:solidFill>
                <a:effectLst/>
                <a:latin typeface="Calibri"/>
                <a:ea typeface="Calibri"/>
                <a:cs typeface="Calibri"/>
                <a:sym typeface="Calibri"/>
              </a:rPr>
              <a:t>本文探討了在 </a:t>
            </a:r>
            <a:r>
              <a:rPr lang="en-US" altLang="zh-TW" sz="1200" b="1" i="0" u="none" strike="noStrike" cap="none" dirty="0">
                <a:solidFill>
                  <a:schemeClr val="dk1"/>
                </a:solidFill>
                <a:effectLst/>
                <a:latin typeface="Calibri"/>
                <a:ea typeface="Calibri"/>
                <a:cs typeface="Calibri"/>
                <a:sym typeface="Calibri"/>
              </a:rPr>
              <a:t>NFV</a:t>
            </a:r>
            <a:r>
              <a:rPr lang="zh-TW" altLang="zh-TW" sz="1200" b="1" i="0" u="none" strike="noStrike" cap="none" dirty="0">
                <a:solidFill>
                  <a:schemeClr val="dk1"/>
                </a:solidFill>
                <a:effectLst/>
                <a:latin typeface="Calibri"/>
                <a:ea typeface="Calibri"/>
                <a:cs typeface="Calibri"/>
                <a:sym typeface="Calibri"/>
              </a:rPr>
              <a:t>（</a:t>
            </a:r>
            <a:r>
              <a:rPr lang="en-US" altLang="zh-TW" sz="1200" b="1" i="0" u="none" strike="noStrike" cap="none" dirty="0">
                <a:solidFill>
                  <a:schemeClr val="dk1"/>
                </a:solidFill>
                <a:effectLst/>
                <a:latin typeface="Calibri"/>
                <a:ea typeface="Calibri"/>
                <a:cs typeface="Calibri"/>
                <a:sym typeface="Calibri"/>
              </a:rPr>
              <a:t>Network Function Virtualization</a:t>
            </a:r>
            <a:r>
              <a:rPr lang="zh-TW" altLang="zh-TW" sz="1200" b="1" i="0" u="none" strike="noStrike" cap="none" dirty="0">
                <a:solidFill>
                  <a:schemeClr val="dk1"/>
                </a:solidFill>
                <a:effectLst/>
                <a:latin typeface="Calibri"/>
                <a:ea typeface="Calibri"/>
                <a:cs typeface="Calibri"/>
                <a:sym typeface="Calibri"/>
              </a:rPr>
              <a:t>）環境中，</a:t>
            </a:r>
            <a:r>
              <a:rPr lang="en-US" altLang="zh-TW" sz="1200" b="1" i="0" u="none" strike="noStrike" cap="none" dirty="0">
                <a:solidFill>
                  <a:schemeClr val="dk1"/>
                </a:solidFill>
                <a:effectLst/>
                <a:latin typeface="Calibri"/>
                <a:ea typeface="Calibri"/>
                <a:cs typeface="Calibri"/>
                <a:sym typeface="Calibri"/>
              </a:rPr>
              <a:t>VNF</a:t>
            </a:r>
            <a:r>
              <a:rPr lang="zh-TW" altLang="zh-TW" sz="1200" b="1" i="0" u="none" strike="noStrike" cap="none" dirty="0">
                <a:solidFill>
                  <a:schemeClr val="dk1"/>
                </a:solidFill>
                <a:effectLst/>
                <a:latin typeface="Calibri"/>
                <a:ea typeface="Calibri"/>
                <a:cs typeface="Calibri"/>
                <a:sym typeface="Calibri"/>
              </a:rPr>
              <a:t>（</a:t>
            </a:r>
            <a:r>
              <a:rPr lang="en-US" altLang="zh-TW" sz="1200" b="1" i="0" u="none" strike="noStrike" cap="none" dirty="0">
                <a:solidFill>
                  <a:schemeClr val="dk1"/>
                </a:solidFill>
                <a:effectLst/>
                <a:latin typeface="Calibri"/>
                <a:ea typeface="Calibri"/>
                <a:cs typeface="Calibri"/>
                <a:sym typeface="Calibri"/>
              </a:rPr>
              <a:t>Virtual Network Function</a:t>
            </a:r>
            <a:r>
              <a:rPr lang="zh-TW" altLang="zh-TW" sz="1200" b="1" i="0" u="none" strike="noStrike" cap="none" dirty="0">
                <a:solidFill>
                  <a:schemeClr val="dk1"/>
                </a:solidFill>
                <a:effectLst/>
                <a:latin typeface="Calibri"/>
                <a:ea typeface="Calibri"/>
                <a:cs typeface="Calibri"/>
                <a:sym typeface="Calibri"/>
              </a:rPr>
              <a:t>）實例的聯合部署與資源分配問題</a:t>
            </a:r>
            <a:r>
              <a:rPr lang="zh-TW" altLang="zh-TW" sz="1200" b="0" i="0" u="none" strike="noStrike" cap="none" dirty="0">
                <a:solidFill>
                  <a:schemeClr val="dk1"/>
                </a:solidFill>
                <a:effectLst/>
                <a:latin typeface="Calibri"/>
                <a:ea typeface="Calibri"/>
                <a:cs typeface="Calibri"/>
                <a:sym typeface="Calibri"/>
              </a:rPr>
              <a:t>。</a:t>
            </a:r>
          </a:p>
          <a:p>
            <a:pPr lvl="0"/>
            <a:r>
              <a:rPr lang="zh-TW" altLang="zh-TW" sz="1200" b="1" i="0" u="none" strike="noStrike" cap="none" dirty="0">
                <a:solidFill>
                  <a:schemeClr val="dk1"/>
                </a:solidFill>
                <a:effectLst/>
                <a:latin typeface="Calibri"/>
                <a:ea typeface="Calibri"/>
                <a:cs typeface="Calibri"/>
                <a:sym typeface="Calibri"/>
              </a:rPr>
              <a:t>複雜度分析</a:t>
            </a:r>
            <a:endParaRPr lang="zh-TW" altLang="zh-TW" sz="1200" b="0" i="0" u="none" strike="noStrike" cap="none" dirty="0">
              <a:solidFill>
                <a:schemeClr val="dk1"/>
              </a:solidFill>
              <a:effectLst/>
              <a:latin typeface="Calibri"/>
              <a:ea typeface="Calibri"/>
              <a:cs typeface="Calibri"/>
              <a:sym typeface="Calibri"/>
            </a:endParaRPr>
          </a:p>
          <a:p>
            <a:pPr lvl="1"/>
            <a:r>
              <a:rPr lang="zh-TW" altLang="zh-TW" sz="1200" b="0" i="0" u="none" strike="noStrike" cap="none" dirty="0">
                <a:solidFill>
                  <a:schemeClr val="dk1"/>
                </a:solidFill>
                <a:effectLst/>
                <a:latin typeface="Calibri"/>
                <a:ea typeface="Calibri"/>
                <a:cs typeface="Calibri"/>
                <a:sym typeface="Calibri"/>
              </a:rPr>
              <a:t>證明此問題為 </a:t>
            </a:r>
            <a:r>
              <a:rPr lang="en-US" altLang="zh-TW" sz="1200" b="1" i="0" u="none" strike="noStrike" cap="none" dirty="0">
                <a:solidFill>
                  <a:schemeClr val="dk1"/>
                </a:solidFill>
                <a:effectLst/>
                <a:latin typeface="Calibri"/>
                <a:ea typeface="Calibri"/>
                <a:cs typeface="Calibri"/>
                <a:sym typeface="Calibri"/>
              </a:rPr>
              <a:t>NP-hard</a:t>
            </a:r>
            <a:r>
              <a:rPr lang="zh-TW" altLang="zh-TW" sz="1200" b="0" i="0" u="none" strike="noStrike" cap="none" dirty="0">
                <a:solidFill>
                  <a:schemeClr val="dk1"/>
                </a:solidFill>
                <a:effectLst/>
                <a:latin typeface="Calibri"/>
                <a:ea typeface="Calibri"/>
                <a:cs typeface="Calibri"/>
                <a:sym typeface="Calibri"/>
              </a:rPr>
              <a:t>，即無法在多項式時間內求得最佳解（除非</a:t>
            </a:r>
            <a:r>
              <a:rPr lang="en-US" altLang="zh-TW" sz="1200" b="0" i="0" u="none" strike="noStrike" cap="none" dirty="0">
                <a:solidFill>
                  <a:schemeClr val="dk1"/>
                </a:solidFill>
                <a:effectLst/>
                <a:latin typeface="Calibri"/>
                <a:ea typeface="Calibri"/>
                <a:cs typeface="Calibri"/>
                <a:sym typeface="Calibri"/>
              </a:rPr>
              <a:t> P=NP</a:t>
            </a:r>
            <a:r>
              <a:rPr lang="zh-TW" altLang="zh-TW" sz="1200" b="0" i="0" u="none" strike="noStrike" cap="none" dirty="0">
                <a:solidFill>
                  <a:schemeClr val="dk1"/>
                </a:solidFill>
                <a:effectLst/>
                <a:latin typeface="Calibri"/>
                <a:ea typeface="Calibri"/>
                <a:cs typeface="Calibri"/>
                <a:sym typeface="Calibri"/>
              </a:rPr>
              <a:t>）。</a:t>
            </a:r>
          </a:p>
          <a:p>
            <a:pPr lvl="0"/>
            <a:r>
              <a:rPr lang="zh-TW" altLang="zh-TW" sz="1200" b="1" i="0" u="none" strike="noStrike" cap="none" dirty="0">
                <a:solidFill>
                  <a:schemeClr val="dk1"/>
                </a:solidFill>
                <a:effectLst/>
                <a:latin typeface="Calibri"/>
                <a:ea typeface="Calibri"/>
                <a:cs typeface="Calibri"/>
                <a:sym typeface="Calibri"/>
              </a:rPr>
              <a:t>解法設計</a:t>
            </a:r>
            <a:endParaRPr lang="zh-TW" altLang="zh-TW" sz="1200" b="0" i="0" u="none" strike="noStrike" cap="none" dirty="0">
              <a:solidFill>
                <a:schemeClr val="dk1"/>
              </a:solidFill>
              <a:effectLst/>
              <a:latin typeface="Calibri"/>
              <a:ea typeface="Calibri"/>
              <a:cs typeface="Calibri"/>
              <a:sym typeface="Calibri"/>
            </a:endParaRPr>
          </a:p>
          <a:p>
            <a:pPr lvl="1"/>
            <a:r>
              <a:rPr lang="zh-TW" altLang="zh-TW" sz="1200" b="0" i="0" u="none" strike="noStrike" cap="none" dirty="0">
                <a:solidFill>
                  <a:schemeClr val="dk1"/>
                </a:solidFill>
                <a:effectLst/>
                <a:latin typeface="Calibri"/>
                <a:ea typeface="Calibri"/>
                <a:cs typeface="Calibri"/>
                <a:sym typeface="Calibri"/>
              </a:rPr>
              <a:t>提出了兩種簡單的 </a:t>
            </a:r>
            <a:r>
              <a:rPr lang="zh-TW" altLang="zh-TW" sz="1200" b="1" i="0" u="none" strike="noStrike" cap="none" dirty="0">
                <a:solidFill>
                  <a:schemeClr val="dk1"/>
                </a:solidFill>
                <a:effectLst/>
                <a:latin typeface="Calibri"/>
                <a:ea typeface="Calibri"/>
                <a:cs typeface="Calibri"/>
                <a:sym typeface="Calibri"/>
              </a:rPr>
              <a:t>貪婪演算法</a:t>
            </a:r>
            <a:r>
              <a:rPr lang="zh-TW" altLang="zh-TW" sz="1200" b="0" i="0" u="none" strike="noStrike" cap="none" dirty="0">
                <a:solidFill>
                  <a:schemeClr val="dk1"/>
                </a:solidFill>
                <a:effectLst/>
                <a:latin typeface="Calibri"/>
                <a:ea typeface="Calibri"/>
                <a:cs typeface="Calibri"/>
                <a:sym typeface="Calibri"/>
              </a:rPr>
              <a:t>（</a:t>
            </a:r>
            <a:r>
              <a:rPr lang="en-US" altLang="zh-TW" sz="1200" b="0" i="0" u="none" strike="noStrike" cap="none" dirty="0">
                <a:solidFill>
                  <a:schemeClr val="dk1"/>
                </a:solidFill>
                <a:effectLst/>
                <a:latin typeface="Calibri"/>
                <a:ea typeface="Calibri"/>
                <a:cs typeface="Calibri"/>
                <a:sym typeface="Calibri"/>
              </a:rPr>
              <a:t>greedy algorithms</a:t>
            </a:r>
            <a:r>
              <a:rPr lang="zh-TW" altLang="zh-TW" sz="1200" b="0" i="0" u="none" strike="noStrike" cap="none" dirty="0">
                <a:solidFill>
                  <a:schemeClr val="dk1"/>
                </a:solidFill>
                <a:effectLst/>
                <a:latin typeface="Calibri"/>
                <a:ea typeface="Calibri"/>
                <a:cs typeface="Calibri"/>
                <a:sym typeface="Calibri"/>
              </a:rPr>
              <a:t>），在</a:t>
            </a:r>
            <a:r>
              <a:rPr lang="zh-TW" altLang="zh-TW" sz="1200" b="1" i="0" u="none" strike="noStrike" cap="none" dirty="0">
                <a:solidFill>
                  <a:schemeClr val="dk1"/>
                </a:solidFill>
                <a:effectLst/>
                <a:latin typeface="Calibri"/>
                <a:ea typeface="Calibri"/>
                <a:cs typeface="Calibri"/>
                <a:sym typeface="Calibri"/>
              </a:rPr>
              <a:t>一般拓撲結構下具有漸近最優性</a:t>
            </a:r>
            <a:r>
              <a:rPr lang="zh-TW" altLang="zh-TW" sz="1200" b="0" i="0" u="none" strike="noStrike" cap="none" dirty="0">
                <a:solidFill>
                  <a:schemeClr val="dk1"/>
                </a:solidFill>
                <a:effectLst/>
                <a:latin typeface="Calibri"/>
                <a:ea typeface="Calibri"/>
                <a:cs typeface="Calibri"/>
                <a:sym typeface="Calibri"/>
              </a:rPr>
              <a:t>。</a:t>
            </a:r>
          </a:p>
          <a:p>
            <a:pPr lvl="1"/>
            <a:r>
              <a:rPr lang="zh-TW" altLang="zh-TW" sz="1200" b="0" i="0" u="none" strike="noStrike" cap="none" dirty="0">
                <a:solidFill>
                  <a:schemeClr val="dk1"/>
                </a:solidFill>
                <a:effectLst/>
                <a:latin typeface="Calibri"/>
                <a:ea typeface="Calibri"/>
                <a:cs typeface="Calibri"/>
                <a:sym typeface="Calibri"/>
              </a:rPr>
              <a:t>針對 </a:t>
            </a:r>
            <a:r>
              <a:rPr lang="zh-TW" altLang="zh-TW" sz="1200" b="1" i="0" u="none" strike="noStrike" cap="none" dirty="0">
                <a:solidFill>
                  <a:schemeClr val="dk1"/>
                </a:solidFill>
                <a:effectLst/>
                <a:latin typeface="Calibri"/>
                <a:ea typeface="Calibri"/>
                <a:cs typeface="Calibri"/>
                <a:sym typeface="Calibri"/>
              </a:rPr>
              <a:t>樹狀拓撲（</a:t>
            </a:r>
            <a:r>
              <a:rPr lang="en-US" altLang="zh-TW" sz="1200" b="1" i="0" u="none" strike="noStrike" cap="none" dirty="0">
                <a:solidFill>
                  <a:schemeClr val="dk1"/>
                </a:solidFill>
                <a:effectLst/>
                <a:latin typeface="Calibri"/>
                <a:ea typeface="Calibri"/>
                <a:cs typeface="Calibri"/>
                <a:sym typeface="Calibri"/>
              </a:rPr>
              <a:t>tree topologies</a:t>
            </a:r>
            <a:r>
              <a:rPr lang="zh-TW" altLang="zh-TW" sz="1200" b="1" i="0" u="none" strike="noStrike" cap="none" dirty="0">
                <a:solidFill>
                  <a:schemeClr val="dk1"/>
                </a:solidFill>
                <a:effectLst/>
                <a:latin typeface="Calibri"/>
                <a:ea typeface="Calibri"/>
                <a:cs typeface="Calibri"/>
                <a:sym typeface="Calibri"/>
              </a:rPr>
              <a:t>）</a:t>
            </a:r>
            <a:r>
              <a:rPr lang="zh-TW" altLang="zh-TW" sz="1200" b="0" i="0" u="none" strike="noStrike" cap="none" dirty="0">
                <a:solidFill>
                  <a:schemeClr val="dk1"/>
                </a:solidFill>
                <a:effectLst/>
                <a:latin typeface="Calibri"/>
                <a:ea typeface="Calibri"/>
                <a:cs typeface="Calibri"/>
                <a:sym typeface="Calibri"/>
              </a:rPr>
              <a:t>，設計了一個 </a:t>
            </a:r>
            <a:r>
              <a:rPr lang="zh-TW" altLang="zh-TW" sz="1200" b="1" i="0" u="none" strike="noStrike" cap="none" dirty="0">
                <a:solidFill>
                  <a:schemeClr val="dk1"/>
                </a:solidFill>
                <a:effectLst/>
                <a:latin typeface="Calibri"/>
                <a:ea typeface="Calibri"/>
                <a:cs typeface="Calibri"/>
                <a:sym typeface="Calibri"/>
              </a:rPr>
              <a:t>最優的貪婪演算法</a:t>
            </a:r>
            <a:r>
              <a:rPr lang="zh-TW" altLang="zh-TW" sz="1200" b="0" i="0" u="none" strike="noStrike" cap="none" dirty="0">
                <a:solidFill>
                  <a:schemeClr val="dk1"/>
                </a:solidFill>
                <a:effectLst/>
                <a:latin typeface="Calibri"/>
                <a:ea typeface="Calibri"/>
                <a:cs typeface="Calibri"/>
                <a:sym typeface="Calibri"/>
              </a:rPr>
              <a:t>。</a:t>
            </a:r>
          </a:p>
          <a:p>
            <a:pPr lvl="0"/>
            <a:r>
              <a:rPr lang="zh-TW" altLang="zh-TW" sz="1200" b="1" i="0" u="none" strike="noStrike" cap="none" dirty="0">
                <a:solidFill>
                  <a:schemeClr val="dk1"/>
                </a:solidFill>
                <a:effectLst/>
                <a:latin typeface="Calibri"/>
                <a:ea typeface="Calibri"/>
                <a:cs typeface="Calibri"/>
                <a:sym typeface="Calibri"/>
              </a:rPr>
              <a:t>實驗驗證</a:t>
            </a:r>
            <a:endParaRPr lang="zh-TW" altLang="zh-TW" sz="1200" b="0" i="0" u="none" strike="noStrike" cap="none" dirty="0">
              <a:solidFill>
                <a:schemeClr val="dk1"/>
              </a:solidFill>
              <a:effectLst/>
              <a:latin typeface="Calibri"/>
              <a:ea typeface="Calibri"/>
              <a:cs typeface="Calibri"/>
              <a:sym typeface="Calibri"/>
            </a:endParaRPr>
          </a:p>
          <a:p>
            <a:pPr lvl="1"/>
            <a:r>
              <a:rPr lang="zh-TW" altLang="zh-TW" sz="1200" b="0" i="0" u="none" strike="noStrike" cap="none" dirty="0">
                <a:solidFill>
                  <a:schemeClr val="dk1"/>
                </a:solidFill>
                <a:effectLst/>
                <a:latin typeface="Calibri"/>
                <a:ea typeface="Calibri"/>
                <a:cs typeface="Calibri"/>
                <a:sym typeface="Calibri"/>
              </a:rPr>
              <a:t>模擬結果證明了所提出理論的正確性與實用性。</a:t>
            </a:r>
          </a:p>
          <a:p>
            <a:pPr lvl="0"/>
            <a:r>
              <a:rPr lang="zh-TW" altLang="zh-TW" sz="1200" b="1" i="0" u="none" strike="noStrike" cap="none" dirty="0">
                <a:solidFill>
                  <a:schemeClr val="dk1"/>
                </a:solidFill>
                <a:effectLst/>
                <a:latin typeface="Calibri"/>
                <a:ea typeface="Calibri"/>
                <a:cs typeface="Calibri"/>
                <a:sym typeface="Calibri"/>
              </a:rPr>
              <a:t>實務貢獻</a:t>
            </a:r>
            <a:endParaRPr lang="zh-TW" altLang="zh-TW" sz="1200" b="0" i="0" u="none" strike="noStrike" cap="none" dirty="0">
              <a:solidFill>
                <a:schemeClr val="dk1"/>
              </a:solidFill>
              <a:effectLst/>
              <a:latin typeface="Calibri"/>
              <a:ea typeface="Calibri"/>
              <a:cs typeface="Calibri"/>
              <a:sym typeface="Calibri"/>
            </a:endParaRPr>
          </a:p>
          <a:p>
            <a:pPr lvl="1"/>
            <a:r>
              <a:rPr lang="zh-TW" altLang="zh-TW" sz="1200" b="0" i="0" u="none" strike="noStrike" cap="none" dirty="0">
                <a:solidFill>
                  <a:schemeClr val="dk1"/>
                </a:solidFill>
                <a:effectLst/>
                <a:latin typeface="Calibri"/>
                <a:ea typeface="Calibri"/>
                <a:cs typeface="Calibri"/>
                <a:sym typeface="Calibri"/>
              </a:rPr>
              <a:t>本研究的理論結果提供了實務上可參考的設計依據。</a:t>
            </a:r>
          </a:p>
          <a:p>
            <a:r>
              <a:rPr lang="en-US" altLang="zh-TW" sz="1200" b="1" i="0" u="none" strike="noStrike" cap="none" dirty="0">
                <a:solidFill>
                  <a:schemeClr val="dk1"/>
                </a:solidFill>
                <a:effectLst/>
                <a:latin typeface="Calibri"/>
                <a:ea typeface="Calibri"/>
                <a:cs typeface="Calibri"/>
                <a:sym typeface="Calibri"/>
              </a:rPr>
              <a:t>❗ </a:t>
            </a:r>
            <a:r>
              <a:rPr lang="zh-TW" altLang="zh-TW" sz="1200" b="1" i="0" u="none" strike="noStrike" cap="none" dirty="0">
                <a:solidFill>
                  <a:schemeClr val="dk1"/>
                </a:solidFill>
                <a:effectLst/>
                <a:latin typeface="Calibri"/>
                <a:ea typeface="Calibri"/>
                <a:cs typeface="Calibri"/>
                <a:sym typeface="Calibri"/>
              </a:rPr>
              <a:t>未來工作與限制</a:t>
            </a:r>
          </a:p>
          <a:p>
            <a:pPr lvl="0"/>
            <a:r>
              <a:rPr lang="zh-TW" altLang="zh-TW" sz="1200" b="1" i="0" u="none" strike="noStrike" cap="none" dirty="0">
                <a:solidFill>
                  <a:schemeClr val="dk1"/>
                </a:solidFill>
                <a:effectLst/>
                <a:latin typeface="Calibri"/>
                <a:ea typeface="Calibri"/>
                <a:cs typeface="Calibri"/>
                <a:sym typeface="Calibri"/>
              </a:rPr>
              <a:t>固定路由假設</a:t>
            </a:r>
            <a:r>
              <a:rPr lang="zh-TW" altLang="zh-TW" sz="1200" b="0" i="0" u="none" strike="noStrike" cap="none" dirty="0">
                <a:solidFill>
                  <a:schemeClr val="dk1"/>
                </a:solidFill>
                <a:effectLst/>
                <a:latin typeface="Calibri"/>
                <a:ea typeface="Calibri"/>
                <a:cs typeface="Calibri"/>
                <a:sym typeface="Calibri"/>
              </a:rPr>
              <a:t>：目前假設</a:t>
            </a:r>
            <a:r>
              <a:rPr lang="en-US" altLang="zh-TW" sz="1200" b="0" i="0" u="none" strike="noStrike" cap="none" dirty="0">
                <a:solidFill>
                  <a:schemeClr val="dk1"/>
                </a:solidFill>
                <a:effectLst/>
                <a:latin typeface="Calibri"/>
                <a:ea typeface="Calibri"/>
                <a:cs typeface="Calibri"/>
                <a:sym typeface="Calibri"/>
              </a:rPr>
              <a:t> flow </a:t>
            </a:r>
            <a:r>
              <a:rPr lang="zh-TW" altLang="zh-TW" sz="1200" b="0" i="0" u="none" strike="noStrike" cap="none" dirty="0">
                <a:solidFill>
                  <a:schemeClr val="dk1"/>
                </a:solidFill>
                <a:effectLst/>
                <a:latin typeface="Calibri"/>
                <a:ea typeface="Calibri"/>
                <a:cs typeface="Calibri"/>
                <a:sym typeface="Calibri"/>
              </a:rPr>
              <a:t>的路徑是固定的，未考慮動態路由。</a:t>
            </a:r>
          </a:p>
          <a:p>
            <a:pPr lvl="1"/>
            <a:r>
              <a:rPr lang="en-US" altLang="zh-TW" sz="1200" b="0" i="0" u="none" strike="noStrike" cap="none" dirty="0">
                <a:solidFill>
                  <a:schemeClr val="dk1"/>
                </a:solidFill>
                <a:effectLst/>
                <a:latin typeface="Calibri"/>
                <a:ea typeface="Calibri"/>
                <a:cs typeface="Calibri"/>
                <a:sym typeface="Calibri"/>
              </a:rPr>
              <a:t>🔜 </a:t>
            </a:r>
            <a:r>
              <a:rPr lang="zh-TW" altLang="zh-TW" sz="1200" b="0" i="0" u="none" strike="noStrike" cap="none" dirty="0">
                <a:solidFill>
                  <a:schemeClr val="dk1"/>
                </a:solidFill>
                <a:effectLst/>
                <a:latin typeface="Calibri"/>
                <a:ea typeface="Calibri"/>
                <a:cs typeface="Calibri"/>
                <a:sym typeface="Calibri"/>
              </a:rPr>
              <a:t>未來可研究 </a:t>
            </a:r>
            <a:r>
              <a:rPr lang="en-US" altLang="zh-TW" sz="1200" b="1" i="0" u="none" strike="noStrike" cap="none" dirty="0">
                <a:solidFill>
                  <a:schemeClr val="dk1"/>
                </a:solidFill>
                <a:effectLst/>
                <a:latin typeface="Calibri"/>
                <a:ea typeface="Calibri"/>
                <a:cs typeface="Calibri"/>
                <a:sym typeface="Calibri"/>
              </a:rPr>
              <a:t>VNF</a:t>
            </a:r>
            <a:r>
              <a:rPr lang="zh-TW" altLang="zh-TW" sz="1200" b="1" i="0" u="none" strike="noStrike" cap="none" dirty="0">
                <a:solidFill>
                  <a:schemeClr val="dk1"/>
                </a:solidFill>
                <a:effectLst/>
                <a:latin typeface="Calibri"/>
                <a:ea typeface="Calibri"/>
                <a:cs typeface="Calibri"/>
                <a:sym typeface="Calibri"/>
              </a:rPr>
              <a:t>部署與路由聯合最佳化</a:t>
            </a:r>
            <a:r>
              <a:rPr lang="zh-TW" altLang="zh-TW" sz="1200" b="0" i="0" u="none" strike="noStrike" cap="none" dirty="0">
                <a:solidFill>
                  <a:schemeClr val="dk1"/>
                </a:solidFill>
                <a:effectLst/>
                <a:latin typeface="Calibri"/>
                <a:ea typeface="Calibri"/>
                <a:cs typeface="Calibri"/>
                <a:sym typeface="Calibri"/>
              </a:rPr>
              <a:t> 問題。</a:t>
            </a:r>
          </a:p>
          <a:p>
            <a:pPr lvl="0"/>
            <a:r>
              <a:rPr lang="zh-TW" altLang="zh-TW" sz="1200" b="1" i="0" u="none" strike="noStrike" cap="none" dirty="0">
                <a:solidFill>
                  <a:schemeClr val="dk1"/>
                </a:solidFill>
                <a:effectLst/>
                <a:latin typeface="Calibri"/>
                <a:ea typeface="Calibri"/>
                <a:cs typeface="Calibri"/>
                <a:sym typeface="Calibri"/>
              </a:rPr>
              <a:t>單一網路功能模型</a:t>
            </a:r>
            <a:r>
              <a:rPr lang="zh-TW" altLang="zh-TW" sz="1200" b="0" i="0" u="none" strike="noStrike" cap="none" dirty="0">
                <a:solidFill>
                  <a:schemeClr val="dk1"/>
                </a:solidFill>
                <a:effectLst/>
                <a:latin typeface="Calibri"/>
                <a:ea typeface="Calibri"/>
                <a:cs typeface="Calibri"/>
                <a:sym typeface="Calibri"/>
              </a:rPr>
              <a:t>：本文只考慮單一的</a:t>
            </a:r>
            <a:r>
              <a:rPr lang="en-US" altLang="zh-TW" sz="1200" b="0" i="0" u="none" strike="noStrike" cap="none" dirty="0">
                <a:solidFill>
                  <a:schemeClr val="dk1"/>
                </a:solidFill>
                <a:effectLst/>
                <a:latin typeface="Calibri"/>
                <a:ea typeface="Calibri"/>
                <a:cs typeface="Calibri"/>
                <a:sym typeface="Calibri"/>
              </a:rPr>
              <a:t> VNF </a:t>
            </a:r>
            <a:r>
              <a:rPr lang="zh-TW" altLang="zh-TW" sz="1200" b="0" i="0" u="none" strike="noStrike" cap="none" dirty="0">
                <a:solidFill>
                  <a:schemeClr val="dk1"/>
                </a:solidFill>
                <a:effectLst/>
                <a:latin typeface="Calibri"/>
                <a:ea typeface="Calibri"/>
                <a:cs typeface="Calibri"/>
                <a:sym typeface="Calibri"/>
              </a:rPr>
              <a:t>功能。</a:t>
            </a:r>
          </a:p>
          <a:p>
            <a:pPr lvl="1"/>
            <a:r>
              <a:rPr lang="en-US" altLang="zh-TW" sz="1200" b="0" i="0" u="none" strike="noStrike" cap="none" dirty="0">
                <a:solidFill>
                  <a:schemeClr val="dk1"/>
                </a:solidFill>
                <a:effectLst/>
                <a:latin typeface="Calibri"/>
                <a:ea typeface="Calibri"/>
                <a:cs typeface="Calibri"/>
                <a:sym typeface="Calibri"/>
              </a:rPr>
              <a:t>🔜 </a:t>
            </a:r>
            <a:r>
              <a:rPr lang="zh-TW" altLang="zh-TW" sz="1200" b="0" i="0" u="none" strike="noStrike" cap="none" dirty="0">
                <a:solidFill>
                  <a:schemeClr val="dk1"/>
                </a:solidFill>
                <a:effectLst/>
                <a:latin typeface="Calibri"/>
                <a:ea typeface="Calibri"/>
                <a:cs typeface="Calibri"/>
                <a:sym typeface="Calibri"/>
              </a:rPr>
              <a:t>實務上通常涉及 </a:t>
            </a:r>
            <a:r>
              <a:rPr lang="zh-TW" altLang="zh-TW" sz="1200" b="1" i="0" u="none" strike="noStrike" cap="none" dirty="0">
                <a:solidFill>
                  <a:schemeClr val="dk1"/>
                </a:solidFill>
                <a:effectLst/>
                <a:latin typeface="Calibri"/>
                <a:ea typeface="Calibri"/>
                <a:cs typeface="Calibri"/>
                <a:sym typeface="Calibri"/>
              </a:rPr>
              <a:t>服務功能鏈（</a:t>
            </a:r>
            <a:r>
              <a:rPr lang="en-US" altLang="zh-TW" sz="1200" b="1" i="0" u="none" strike="noStrike" cap="none" dirty="0">
                <a:solidFill>
                  <a:schemeClr val="dk1"/>
                </a:solidFill>
                <a:effectLst/>
                <a:latin typeface="Calibri"/>
                <a:ea typeface="Calibri"/>
                <a:cs typeface="Calibri"/>
                <a:sym typeface="Calibri"/>
              </a:rPr>
              <a:t>Service Function Chaining, SFC</a:t>
            </a:r>
            <a:r>
              <a:rPr lang="zh-TW" altLang="zh-TW" sz="1200" b="1" i="0" u="none" strike="noStrike" cap="none" dirty="0">
                <a:solidFill>
                  <a:schemeClr val="dk1"/>
                </a:solidFill>
                <a:effectLst/>
                <a:latin typeface="Calibri"/>
                <a:ea typeface="Calibri"/>
                <a:cs typeface="Calibri"/>
                <a:sym typeface="Calibri"/>
              </a:rPr>
              <a:t>）</a:t>
            </a:r>
            <a:r>
              <a:rPr lang="zh-TW" altLang="zh-TW" sz="1200" b="0" i="0" u="none" strike="noStrike" cap="none" dirty="0">
                <a:solidFill>
                  <a:schemeClr val="dk1"/>
                </a:solidFill>
                <a:effectLst/>
                <a:latin typeface="Calibri"/>
                <a:ea typeface="Calibri"/>
                <a:cs typeface="Calibri"/>
                <a:sym typeface="Calibri"/>
              </a:rPr>
              <a:t>，未來需設計在</a:t>
            </a:r>
            <a:r>
              <a:rPr lang="en-US" altLang="zh-TW" sz="1200" b="0" i="0" u="none" strike="noStrike" cap="none" dirty="0">
                <a:solidFill>
                  <a:schemeClr val="dk1"/>
                </a:solidFill>
                <a:effectLst/>
                <a:latin typeface="Calibri"/>
                <a:ea typeface="Calibri"/>
                <a:cs typeface="Calibri"/>
                <a:sym typeface="Calibri"/>
              </a:rPr>
              <a:t> SFC </a:t>
            </a:r>
            <a:r>
              <a:rPr lang="zh-TW" altLang="zh-TW" sz="1200" b="0" i="0" u="none" strike="noStrike" cap="none" dirty="0">
                <a:solidFill>
                  <a:schemeClr val="dk1"/>
                </a:solidFill>
                <a:effectLst/>
                <a:latin typeface="Calibri"/>
                <a:ea typeface="Calibri"/>
                <a:cs typeface="Calibri"/>
                <a:sym typeface="Calibri"/>
              </a:rPr>
              <a:t>條件下仍有保證的演算法。</a:t>
            </a:r>
          </a:p>
          <a:p>
            <a:r>
              <a:rPr lang="en-US" altLang="zh-TW" sz="1200" b="1" i="0" u="none" strike="noStrike" cap="none" dirty="0">
                <a:solidFill>
                  <a:schemeClr val="dk1"/>
                </a:solidFill>
                <a:effectLst/>
                <a:latin typeface="Calibri"/>
                <a:ea typeface="Calibri"/>
                <a:cs typeface="Calibri"/>
                <a:sym typeface="Calibri"/>
              </a:rPr>
              <a:t>🟩 </a:t>
            </a:r>
            <a:r>
              <a:rPr lang="zh-TW" altLang="zh-TW" sz="1200" b="1" i="0" u="none" strike="noStrike" cap="none" dirty="0">
                <a:solidFill>
                  <a:schemeClr val="dk1"/>
                </a:solidFill>
                <a:effectLst/>
                <a:latin typeface="Calibri"/>
                <a:ea typeface="Calibri"/>
                <a:cs typeface="Calibri"/>
                <a:sym typeface="Calibri"/>
              </a:rPr>
              <a:t>總結一句話</a:t>
            </a:r>
          </a:p>
          <a:p>
            <a:r>
              <a:rPr lang="zh-TW" altLang="zh-TW" sz="1200" b="0" i="0" u="none" strike="noStrike" cap="none" dirty="0">
                <a:solidFill>
                  <a:schemeClr val="dk1"/>
                </a:solidFill>
                <a:effectLst/>
                <a:latin typeface="Calibri"/>
                <a:ea typeface="Calibri"/>
                <a:cs typeface="Calibri"/>
                <a:sym typeface="Calibri"/>
              </a:rPr>
              <a:t>這篇論文提出的貪婪演算法在複雜且實際的網路環境中展現了良好的表現，為</a:t>
            </a:r>
            <a:r>
              <a:rPr lang="en-US" altLang="zh-TW" sz="1200" b="0" i="0" u="none" strike="noStrike" cap="none" dirty="0">
                <a:solidFill>
                  <a:schemeClr val="dk1"/>
                </a:solidFill>
                <a:effectLst/>
                <a:latin typeface="Calibri"/>
                <a:ea typeface="Calibri"/>
                <a:cs typeface="Calibri"/>
                <a:sym typeface="Calibri"/>
              </a:rPr>
              <a:t> NFV </a:t>
            </a:r>
            <a:r>
              <a:rPr lang="zh-TW" altLang="zh-TW" sz="1200" b="0" i="0" u="none" strike="noStrike" cap="none" dirty="0">
                <a:solidFill>
                  <a:schemeClr val="dk1"/>
                </a:solidFill>
                <a:effectLst/>
                <a:latin typeface="Calibri"/>
                <a:ea typeface="Calibri"/>
                <a:cs typeface="Calibri"/>
                <a:sym typeface="Calibri"/>
              </a:rPr>
              <a:t>中的</a:t>
            </a:r>
            <a:r>
              <a:rPr lang="en-US" altLang="zh-TW" sz="1200" b="0" i="0" u="none" strike="noStrike" cap="none" dirty="0">
                <a:solidFill>
                  <a:schemeClr val="dk1"/>
                </a:solidFill>
                <a:effectLst/>
                <a:latin typeface="Calibri"/>
                <a:ea typeface="Calibri"/>
                <a:cs typeface="Calibri"/>
                <a:sym typeface="Calibri"/>
              </a:rPr>
              <a:t> VNF </a:t>
            </a:r>
            <a:r>
              <a:rPr lang="zh-TW" altLang="zh-TW" sz="1200" b="0" i="0" u="none" strike="noStrike" cap="none" dirty="0">
                <a:solidFill>
                  <a:schemeClr val="dk1"/>
                </a:solidFill>
                <a:effectLst/>
                <a:latin typeface="Calibri"/>
                <a:ea typeface="Calibri"/>
                <a:cs typeface="Calibri"/>
                <a:sym typeface="Calibri"/>
              </a:rPr>
              <a:t>部署問題提供了有效且可擴展的解法，儘管仍有待於結合路由與多功能鏈的更複雜設定進一步研究。</a:t>
            </a: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32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346609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本研究探討如何最小化網路中所需的 </a:t>
            </a:r>
            <a:r>
              <a:rPr lang="en-US" altLang="zh-TW" dirty="0"/>
              <a:t>VNF </a:t>
            </a:r>
            <a:r>
              <a:rPr lang="zh-TW" altLang="en-US" dirty="0"/>
              <a:t>實例數，以服務所有資料流。透過從集合覆蓋問題的歸約，我們證明此問題為 </a:t>
            </a:r>
            <a:r>
              <a:rPr lang="en-US" altLang="zh-TW" dirty="0"/>
              <a:t>NP-hard </a:t>
            </a:r>
            <a:r>
              <a:rPr lang="zh-TW" altLang="en-US" dirty="0"/>
              <a:t>且難以有效近似。我們提出兩個簡單的貪婪演算法，具有漸近最適性，並在高密度情境下具常數近似比。模擬結果驗證了演算法的效能。</a:t>
            </a: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746611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360"/>
              </a:spcBef>
              <a:spcAft>
                <a:spcPts val="0"/>
              </a:spcAft>
              <a:buSzPts val="1400"/>
              <a:buNone/>
            </a:pPr>
            <a:endParaRPr/>
          </a:p>
        </p:txBody>
      </p:sp>
      <p:sp>
        <p:nvSpPr>
          <p:cNvPr id="109" name="Google Shape;10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88043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網路功能虛擬化（</a:t>
            </a:r>
            <a:r>
              <a:rPr lang="en-US" altLang="zh-TW" dirty="0"/>
              <a:t>Network Function Virtualization</a:t>
            </a:r>
            <a:r>
              <a:rPr lang="zh-TW" altLang="en-US" dirty="0"/>
              <a:t>，</a:t>
            </a:r>
            <a:r>
              <a:rPr lang="en-US" altLang="zh-TW" dirty="0"/>
              <a:t>NFV</a:t>
            </a:r>
            <a:r>
              <a:rPr lang="zh-TW" altLang="en-US" dirty="0"/>
              <a:t>）正逐漸成為網路發展中的一項有前景的技術，它的目標是將傳統專用硬體設備（例如 </a:t>
            </a:r>
            <a:r>
              <a:rPr lang="en-US" altLang="zh-TW" dirty="0"/>
              <a:t>middleboxes</a:t>
            </a:r>
            <a:r>
              <a:rPr lang="zh-TW" altLang="en-US" dirty="0"/>
              <a:t>）替換為能在通用商用伺服器上運行的軟體模組。</a:t>
            </a:r>
            <a:endParaRPr lang="en-US" altLang="zh-TW" dirty="0"/>
          </a:p>
          <a:p>
            <a:endParaRPr lang="en-US" altLang="zh-TW" dirty="0"/>
          </a:p>
          <a:p>
            <a:r>
              <a:rPr lang="zh-TW" altLang="en-US" dirty="0"/>
              <a:t>在本論文中，我們聚焦於如何最佳化 </a:t>
            </a:r>
            <a:r>
              <a:rPr lang="en-US" altLang="zh-TW" dirty="0"/>
              <a:t>VNF </a:t>
            </a:r>
            <a:r>
              <a:rPr lang="zh-TW" altLang="en-US" dirty="0"/>
              <a:t>實例的部署與資源分配，以便為網路中所有的資料流提供特定的服務。</a:t>
            </a:r>
            <a:endParaRPr lang="en-US" altLang="zh-TW" dirty="0"/>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170346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我們聚焦於這樣一個情境：</a:t>
            </a:r>
            <a:r>
              <a:rPr lang="zh-TW" altLang="en-US" b="1" dirty="0"/>
              <a:t>僅有一項網路功能</a:t>
            </a:r>
            <a:r>
              <a:rPr lang="zh-TW" altLang="en-US" dirty="0"/>
              <a:t>，並且要求</a:t>
            </a:r>
            <a:r>
              <a:rPr lang="zh-TW" altLang="en-US" b="1" dirty="0"/>
              <a:t>所有 </a:t>
            </a:r>
            <a:r>
              <a:rPr lang="en-US" altLang="zh-TW" b="1" dirty="0"/>
              <a:t>flow </a:t>
            </a:r>
            <a:r>
              <a:rPr lang="zh-TW" altLang="en-US" b="1" dirty="0"/>
              <a:t>的資料封包在離開網路之前都必須經過該功能的處理</a:t>
            </a:r>
            <a:r>
              <a:rPr lang="zh-TW" altLang="en-US" dirty="0"/>
              <a:t>。</a:t>
            </a:r>
          </a:p>
          <a:p>
            <a:r>
              <a:rPr lang="zh-TW" altLang="en-US" dirty="0"/>
              <a:t>這樣的需求在許多與</a:t>
            </a:r>
            <a:r>
              <a:rPr lang="zh-TW" altLang="en-US" b="1" dirty="0"/>
              <a:t>資安與分析相關的網路服務</a:t>
            </a:r>
            <a:r>
              <a:rPr lang="zh-TW" altLang="en-US" dirty="0"/>
              <a:t>中相當常見，例如：</a:t>
            </a:r>
          </a:p>
          <a:p>
            <a:r>
              <a:rPr lang="zh-TW" altLang="en-US" dirty="0"/>
              <a:t>入侵偵測系統（</a:t>
            </a:r>
            <a:r>
              <a:rPr lang="en-US" altLang="zh-TW" dirty="0"/>
              <a:t>Intrusion Detection Systems, IDSs</a:t>
            </a:r>
            <a:r>
              <a:rPr lang="zh-TW" altLang="en-US" dirty="0"/>
              <a:t>）</a:t>
            </a:r>
          </a:p>
          <a:p>
            <a:r>
              <a:rPr lang="zh-TW" altLang="en-US" dirty="0"/>
              <a:t>入侵防禦系統（</a:t>
            </a:r>
            <a:r>
              <a:rPr lang="en-US" altLang="zh-TW" dirty="0"/>
              <a:t>Intrusion Prevention Systems, IPSs</a:t>
            </a:r>
            <a:r>
              <a:rPr lang="zh-TW" altLang="en-US" dirty="0"/>
              <a:t>）</a:t>
            </a:r>
          </a:p>
          <a:p>
            <a:r>
              <a:rPr lang="zh-TW" altLang="en-US" dirty="0"/>
              <a:t>深度封包檢查（</a:t>
            </a:r>
            <a:r>
              <a:rPr lang="en-US" altLang="zh-TW" dirty="0"/>
              <a:t>Deep Packet Inspection, DPI</a:t>
            </a:r>
            <a:r>
              <a:rPr lang="zh-TW" altLang="en-US" dirty="0"/>
              <a:t>）</a:t>
            </a:r>
          </a:p>
          <a:p>
            <a:r>
              <a:rPr lang="zh-TW" altLang="en-US" dirty="0"/>
              <a:t>網路分析與計費服務等</a:t>
            </a:r>
          </a:p>
          <a:p>
            <a:r>
              <a:rPr lang="zh-TW" altLang="en-US" dirty="0"/>
              <a:t>每個 </a:t>
            </a:r>
            <a:r>
              <a:rPr lang="en-US" altLang="zh-TW" dirty="0"/>
              <a:t>VNF </a:t>
            </a:r>
            <a:r>
              <a:rPr lang="zh-TW" altLang="en-US" dirty="0"/>
              <a:t>實例都被部署在一台具有</a:t>
            </a:r>
            <a:r>
              <a:rPr lang="zh-TW" altLang="en-US" b="1" dirty="0"/>
              <a:t>有限計算資源與處理能力的虛擬機器</a:t>
            </a:r>
            <a:r>
              <a:rPr lang="zh-TW" altLang="en-US" dirty="0"/>
              <a:t>上。</a:t>
            </a:r>
            <a:br>
              <a:rPr lang="zh-TW" altLang="en-US" dirty="0"/>
            </a:br>
            <a:r>
              <a:rPr lang="zh-TW" altLang="en-US" dirty="0"/>
              <a:t>一個網路節點（對應到一個資料中心）可以</a:t>
            </a:r>
            <a:r>
              <a:rPr lang="zh-TW" altLang="en-US" b="1" dirty="0"/>
              <a:t>動態地擴充或縮減容量</a:t>
            </a:r>
            <a:r>
              <a:rPr lang="zh-TW" altLang="en-US" dirty="0"/>
              <a:t>，透過啟動或關閉 </a:t>
            </a:r>
            <a:r>
              <a:rPr lang="en-US" altLang="zh-TW" dirty="0"/>
              <a:t>VNF </a:t>
            </a:r>
            <a:r>
              <a:rPr lang="zh-TW" altLang="en-US" dirty="0"/>
              <a:t>實例來調整。</a:t>
            </a: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160177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現有研究普遍假設一條 </a:t>
            </a:r>
            <a:r>
              <a:rPr lang="en-US" altLang="zh-TW" dirty="0"/>
              <a:t>flow </a:t>
            </a:r>
            <a:r>
              <a:rPr lang="zh-TW" altLang="en-US" dirty="0"/>
              <a:t>會在一個節點上被</a:t>
            </a:r>
            <a:r>
              <a:rPr lang="zh-TW" altLang="en-US" b="1" dirty="0"/>
              <a:t>完整處理完畢</a:t>
            </a:r>
            <a:r>
              <a:rPr lang="zh-TW" altLang="en-US" dirty="0"/>
              <a:t>，但我們的模型更一般化，允許：</a:t>
            </a:r>
          </a:p>
          <a:p>
            <a:r>
              <a:rPr lang="zh-TW" altLang="en-US" b="1" dirty="0"/>
              <a:t>一條 </a:t>
            </a:r>
            <a:r>
              <a:rPr lang="en-US" altLang="zh-TW" b="1" dirty="0"/>
              <a:t>flow </a:t>
            </a:r>
            <a:r>
              <a:rPr lang="zh-TW" altLang="en-US" b="1" dirty="0"/>
              <a:t>可以在不同的網路節點被「部分處理」，整個網路功能可以在多個節點上完成。</a:t>
            </a:r>
            <a:endParaRPr lang="zh-TW" altLang="en-US" dirty="0"/>
          </a:p>
          <a:p>
            <a:r>
              <a:rPr lang="zh-TW" altLang="en-US" dirty="0"/>
              <a:t>這種模型建立在許多</a:t>
            </a:r>
            <a:r>
              <a:rPr lang="zh-TW" altLang="en-US" b="1" dirty="0"/>
              <a:t>已廣泛使用的技術</a:t>
            </a:r>
            <a:r>
              <a:rPr lang="zh-TW" altLang="en-US" dirty="0"/>
              <a:t>之上。例如：</a:t>
            </a:r>
          </a:p>
          <a:p>
            <a:r>
              <a:rPr lang="zh-TW" altLang="en-US" dirty="0"/>
              <a:t>在行動網路的 </a:t>
            </a:r>
            <a:r>
              <a:rPr lang="en-US" altLang="zh-TW" dirty="0"/>
              <a:t>EPC</a:t>
            </a:r>
            <a:r>
              <a:rPr lang="zh-TW" altLang="en-US" dirty="0"/>
              <a:t>（增強型封包核心）架構中，封包經常被包裝在 </a:t>
            </a:r>
            <a:r>
              <a:rPr lang="en-US" altLang="zh-TW" dirty="0"/>
              <a:t>GTP </a:t>
            </a:r>
            <a:r>
              <a:rPr lang="zh-TW" altLang="en-US" dirty="0"/>
              <a:t>通道內；</a:t>
            </a:r>
          </a:p>
          <a:p>
            <a:r>
              <a:rPr lang="zh-TW" altLang="en-US" dirty="0"/>
              <a:t>同一個 </a:t>
            </a:r>
            <a:r>
              <a:rPr lang="en-US" altLang="zh-TW" dirty="0"/>
              <a:t>GTP </a:t>
            </a:r>
            <a:r>
              <a:rPr lang="zh-TW" altLang="en-US" dirty="0"/>
              <a:t>通道中的封包，可以根據其 </a:t>
            </a:r>
            <a:r>
              <a:rPr lang="en-US" altLang="zh-TW" dirty="0"/>
              <a:t>payload </a:t>
            </a:r>
            <a:r>
              <a:rPr lang="zh-TW" altLang="en-US" dirty="0"/>
              <a:t>中的 </a:t>
            </a:r>
            <a:r>
              <a:rPr lang="en-US" altLang="zh-TW" dirty="0"/>
              <a:t>IP </a:t>
            </a:r>
            <a:r>
              <a:rPr lang="zh-TW" altLang="en-US" dirty="0"/>
              <a:t>位址，在不同網路節點分別進行處理。</a:t>
            </a:r>
          </a:p>
          <a:p>
            <a:r>
              <a:rPr lang="zh-TW" altLang="en-US" dirty="0"/>
              <a:t>另一種方式是透過對封包標頭的欄位進行</a:t>
            </a:r>
            <a:r>
              <a:rPr lang="zh-TW" altLang="en-US" b="1" dirty="0"/>
              <a:t>雜湊計算（</a:t>
            </a:r>
            <a:r>
              <a:rPr lang="en-US" altLang="zh-TW" b="1" dirty="0"/>
              <a:t>hashing</a:t>
            </a:r>
            <a:r>
              <a:rPr lang="zh-TW" altLang="en-US" b="1" dirty="0"/>
              <a:t>）</a:t>
            </a:r>
            <a:r>
              <a:rPr lang="zh-TW" altLang="en-US" dirty="0"/>
              <a:t>，以進行分散式處理。</a:t>
            </a: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976318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zh-TW" altLang="zh-TW" sz="1200" b="0" i="0" u="none" strike="noStrike" cap="none" dirty="0">
                <a:solidFill>
                  <a:schemeClr val="dk1"/>
                </a:solidFill>
                <a:effectLst/>
                <a:latin typeface="Calibri"/>
                <a:ea typeface="Calibri"/>
                <a:cs typeface="Calibri"/>
                <a:sym typeface="Calibri"/>
              </a:rPr>
              <a:t> 目前的解法多為 啟發式演算法</a:t>
            </a:r>
            <a:r>
              <a:rPr lang="en-US" altLang="zh-TW" sz="1200" b="0" i="0" u="none" strike="noStrike" cap="none" dirty="0">
                <a:solidFill>
                  <a:schemeClr val="dk1"/>
                </a:solidFill>
                <a:effectLst/>
                <a:latin typeface="Calibri"/>
                <a:ea typeface="Calibri"/>
                <a:cs typeface="Calibri"/>
                <a:sym typeface="Calibri"/>
              </a:rPr>
              <a:t> (heuristic algorithms)</a:t>
            </a:r>
            <a:r>
              <a:rPr lang="zh-TW" altLang="zh-TW" sz="1200" b="0" i="0" u="none" strike="noStrike" cap="none" dirty="0">
                <a:solidFill>
                  <a:schemeClr val="dk1"/>
                </a:solidFill>
                <a:effectLst/>
                <a:latin typeface="Calibri"/>
                <a:ea typeface="Calibri"/>
                <a:cs typeface="Calibri"/>
                <a:sym typeface="Calibri"/>
              </a:rPr>
              <a:t>，無法提供 理論上的效能保證。</a:t>
            </a:r>
            <a:endParaRPr lang="en-US" altLang="zh-TW"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endParaRPr lang="en-US" altLang="zh-TW" sz="1200" b="0" i="0" u="none" strike="noStrike" cap="none" dirty="0">
              <a:solidFill>
                <a:schemeClr val="dk1"/>
              </a:solidFill>
              <a:effectLst/>
              <a:latin typeface="Calibri"/>
              <a:ea typeface="Calibri"/>
              <a:cs typeface="Calibri"/>
              <a:sym typeface="Calibri"/>
            </a:endParaRPr>
          </a:p>
          <a:p>
            <a:pPr marL="457200" marR="0" lvl="0" indent="-228600" algn="l" defTabSz="914400" rtl="0" eaLnBrk="1" fontAlgn="auto" latinLnBrk="0" hangingPunct="1">
              <a:lnSpc>
                <a:spcPct val="100000"/>
              </a:lnSpc>
              <a:spcBef>
                <a:spcPts val="360"/>
              </a:spcBef>
              <a:spcAft>
                <a:spcPts val="0"/>
              </a:spcAft>
              <a:buClr>
                <a:srgbClr val="000000"/>
              </a:buClr>
              <a:buSzPts val="1400"/>
              <a:buFont typeface="Arial"/>
              <a:buNone/>
              <a:tabLst/>
              <a:defRPr/>
            </a:pPr>
            <a:r>
              <a:rPr lang="zh-TW" altLang="en-US" dirty="0"/>
              <a:t>我們考慮的是 </a:t>
            </a:r>
            <a:r>
              <a:rPr lang="en-US" altLang="zh-TW" dirty="0"/>
              <a:t>VNF </a:t>
            </a:r>
            <a:r>
              <a:rPr lang="zh-TW" altLang="en-US" dirty="0"/>
              <a:t>的聯合部署與資源分配問題（簡稱 </a:t>
            </a:r>
            <a:r>
              <a:rPr lang="en-US" altLang="zh-TW" dirty="0"/>
              <a:t>JPA-VNF</a:t>
            </a:r>
            <a:r>
              <a:rPr lang="zh-TW" altLang="en-US" dirty="0"/>
              <a:t>），其目標是最小化所需的 </a:t>
            </a:r>
            <a:r>
              <a:rPr lang="en-US" altLang="zh-TW" dirty="0"/>
              <a:t>VNF </a:t>
            </a:r>
            <a:r>
              <a:rPr lang="zh-TW" altLang="en-US" dirty="0"/>
              <a:t>實例總數。</a:t>
            </a:r>
            <a:endParaRPr lang="zh-TW" altLang="zh-TW" sz="1200" b="0" i="0" u="none" strike="noStrike" cap="none" dirty="0">
              <a:solidFill>
                <a:schemeClr val="dk1"/>
              </a:solidFill>
              <a:effectLst/>
              <a:latin typeface="Calibri"/>
              <a:ea typeface="Calibri"/>
              <a:cs typeface="Calibri"/>
              <a:sym typeface="Calibri"/>
            </a:endParaRPr>
          </a:p>
          <a:p>
            <a:endParaRPr lang="zh-TW" altLang="en-US" dirty="0"/>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719931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我們將 </a:t>
            </a:r>
            <a:r>
              <a:rPr lang="en-US" altLang="zh-TW" dirty="0"/>
              <a:t>JPA-VNF </a:t>
            </a:r>
            <a:r>
              <a:rPr lang="zh-TW" altLang="en-US" dirty="0"/>
              <a:t>問題</a:t>
            </a:r>
            <a:r>
              <a:rPr lang="zh-TW" altLang="en-US" b="1" dirty="0"/>
              <a:t>建模為一個混合整數線性規劃（</a:t>
            </a:r>
            <a:r>
              <a:rPr lang="en-US" altLang="zh-TW" b="1" dirty="0"/>
              <a:t>MILP</a:t>
            </a:r>
            <a:r>
              <a:rPr lang="zh-TW" altLang="en-US" b="1" dirty="0"/>
              <a:t>）問題</a:t>
            </a:r>
            <a:r>
              <a:rPr lang="zh-TW" altLang="en-US" dirty="0"/>
              <a:t>，並透過從 </a:t>
            </a:r>
            <a:r>
              <a:rPr lang="zh-TW" altLang="en-US" b="1" dirty="0"/>
              <a:t>集合覆蓋問題（</a:t>
            </a:r>
            <a:r>
              <a:rPr lang="en-US" altLang="zh-TW" b="1" dirty="0"/>
              <a:t>set cover problem</a:t>
            </a:r>
            <a:r>
              <a:rPr lang="zh-TW" altLang="en-US" b="1" dirty="0"/>
              <a:t>）</a:t>
            </a:r>
            <a:r>
              <a:rPr lang="zh-TW" altLang="en-US" dirty="0"/>
              <a:t> 的歸約，</a:t>
            </a:r>
            <a:r>
              <a:rPr lang="zh-TW" altLang="en-US" b="1" dirty="0"/>
              <a:t>證明此問題為 </a:t>
            </a:r>
            <a:r>
              <a:rPr lang="en-US" altLang="zh-TW" b="1" dirty="0"/>
              <a:t>NP-hard</a:t>
            </a:r>
            <a:r>
              <a:rPr lang="zh-TW" altLang="en-US" dirty="0"/>
              <a:t>。</a:t>
            </a:r>
          </a:p>
        </p:txBody>
      </p:sp>
      <p:sp>
        <p:nvSpPr>
          <p:cNvPr id="4" name="投影片編號版面配置區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9907112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標題投影片" type="title">
  <p:cSld name="TITLE">
    <p:spTree>
      <p:nvGrpSpPr>
        <p:cNvPr id="1" name="Shape 18"/>
        <p:cNvGrpSpPr/>
        <p:nvPr/>
      </p:nvGrpSpPr>
      <p:grpSpPr>
        <a:xfrm>
          <a:off x="0" y="0"/>
          <a:ext cx="0" cy="0"/>
          <a:chOff x="0" y="0"/>
          <a:chExt cx="0" cy="0"/>
        </a:xfrm>
      </p:grpSpPr>
      <p:grpSp>
        <p:nvGrpSpPr>
          <p:cNvPr id="19" name="Google Shape;19;p2"/>
          <p:cNvGrpSpPr/>
          <p:nvPr/>
        </p:nvGrpSpPr>
        <p:grpSpPr>
          <a:xfrm>
            <a:off x="0" y="0"/>
            <a:ext cx="9143995" cy="6858000"/>
            <a:chOff x="0" y="0"/>
            <a:chExt cx="9143995" cy="6858000"/>
          </a:xfrm>
        </p:grpSpPr>
        <p:grpSp>
          <p:nvGrpSpPr>
            <p:cNvPr id="20" name="Google Shape;20;p2"/>
            <p:cNvGrpSpPr/>
            <p:nvPr/>
          </p:nvGrpSpPr>
          <p:grpSpPr>
            <a:xfrm>
              <a:off x="5399085" y="6113463"/>
              <a:ext cx="3744910" cy="700087"/>
              <a:chOff x="3379" y="3851"/>
              <a:chExt cx="2359" cy="441"/>
            </a:xfrm>
          </p:grpSpPr>
          <p:pic>
            <p:nvPicPr>
              <p:cNvPr id="21" name="Google Shape;21;p2"/>
              <p:cNvPicPr preferRelativeResize="0"/>
              <p:nvPr/>
            </p:nvPicPr>
            <p:blipFill rotWithShape="1">
              <a:blip r:embed="rId2">
                <a:alphaModFix/>
              </a:blip>
              <a:srcRect/>
              <a:stretch/>
            </p:blipFill>
            <p:spPr>
              <a:xfrm>
                <a:off x="5255" y="3851"/>
                <a:ext cx="483" cy="441"/>
              </a:xfrm>
              <a:prstGeom prst="rect">
                <a:avLst/>
              </a:prstGeom>
              <a:noFill/>
              <a:ln>
                <a:noFill/>
              </a:ln>
            </p:spPr>
          </p:pic>
          <p:sp>
            <p:nvSpPr>
              <p:cNvPr id="22" name="Google Shape;22;p2"/>
              <p:cNvSpPr/>
              <p:nvPr/>
            </p:nvSpPr>
            <p:spPr>
              <a:xfrm>
                <a:off x="3379" y="4020"/>
                <a:ext cx="1961" cy="25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000"/>
                  <a:buFont typeface="Arial"/>
                  <a:buNone/>
                </a:pPr>
                <a:r>
                  <a:rPr lang="en-US" sz="1000" b="0" i="0" u="none" strike="noStrike" cap="none">
                    <a:solidFill>
                      <a:srgbClr val="969696"/>
                    </a:solidFill>
                    <a:latin typeface="Calibri"/>
                    <a:ea typeface="Calibri"/>
                    <a:cs typeface="Calibri"/>
                    <a:sym typeface="Calibri"/>
                  </a:rPr>
                  <a:t>National Chung Cheng University</a:t>
                </a:r>
                <a:endParaRPr sz="1400" b="0" i="0" u="none" strike="noStrike" cap="none">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000"/>
                  <a:buFont typeface="Arial"/>
                  <a:buNone/>
                </a:pPr>
                <a:r>
                  <a:rPr lang="en-US" sz="1000" b="0" i="0" u="none" strike="noStrike" cap="none">
                    <a:solidFill>
                      <a:srgbClr val="969696"/>
                    </a:solidFill>
                    <a:latin typeface="Calibri"/>
                    <a:ea typeface="Calibri"/>
                    <a:cs typeface="Calibri"/>
                    <a:sym typeface="Calibri"/>
                  </a:rPr>
                  <a:t>Dept. Computer Science &amp; Information Engineering</a:t>
                </a:r>
                <a:endParaRPr sz="1400" b="0" i="0" u="none" strike="noStrike" cap="none">
                  <a:solidFill>
                    <a:srgbClr val="000000"/>
                  </a:solidFill>
                  <a:latin typeface="Arial"/>
                  <a:ea typeface="Arial"/>
                  <a:cs typeface="Arial"/>
                  <a:sym typeface="Arial"/>
                </a:endParaRPr>
              </a:p>
            </p:txBody>
          </p:sp>
        </p:grpSp>
        <p:pic>
          <p:nvPicPr>
            <p:cNvPr id="23" name="Google Shape;23;p2"/>
            <p:cNvPicPr preferRelativeResize="0"/>
            <p:nvPr/>
          </p:nvPicPr>
          <p:blipFill rotWithShape="1">
            <a:blip r:embed="rId3">
              <a:alphaModFix/>
            </a:blip>
            <a:srcRect l="22060" b="24757"/>
            <a:stretch/>
          </p:blipFill>
          <p:spPr>
            <a:xfrm>
              <a:off x="0" y="4643438"/>
              <a:ext cx="2271713" cy="2214562"/>
            </a:xfrm>
            <a:prstGeom prst="rect">
              <a:avLst/>
            </a:prstGeom>
            <a:noFill/>
            <a:ln>
              <a:noFill/>
            </a:ln>
          </p:spPr>
        </p:pic>
        <p:pic>
          <p:nvPicPr>
            <p:cNvPr id="24" name="Google Shape;24;p2"/>
            <p:cNvPicPr preferRelativeResize="0"/>
            <p:nvPr/>
          </p:nvPicPr>
          <p:blipFill rotWithShape="1">
            <a:blip r:embed="rId4">
              <a:alphaModFix/>
            </a:blip>
            <a:srcRect b="3809"/>
            <a:stretch/>
          </p:blipFill>
          <p:spPr>
            <a:xfrm>
              <a:off x="2214563" y="5053013"/>
              <a:ext cx="1819275" cy="1804987"/>
            </a:xfrm>
            <a:prstGeom prst="rect">
              <a:avLst/>
            </a:prstGeom>
            <a:noFill/>
            <a:ln>
              <a:noFill/>
            </a:ln>
          </p:spPr>
        </p:pic>
        <p:pic>
          <p:nvPicPr>
            <p:cNvPr id="25" name="Google Shape;25;p2"/>
            <p:cNvPicPr preferRelativeResize="0"/>
            <p:nvPr/>
          </p:nvPicPr>
          <p:blipFill rotWithShape="1">
            <a:blip r:embed="rId3">
              <a:alphaModFix/>
            </a:blip>
            <a:srcRect l="21568" t="33981"/>
            <a:stretch/>
          </p:blipFill>
          <p:spPr>
            <a:xfrm>
              <a:off x="0" y="0"/>
              <a:ext cx="2286000" cy="1943100"/>
            </a:xfrm>
            <a:prstGeom prst="rect">
              <a:avLst/>
            </a:prstGeom>
            <a:noFill/>
            <a:ln>
              <a:noFill/>
            </a:ln>
          </p:spPr>
        </p:pic>
        <p:pic>
          <p:nvPicPr>
            <p:cNvPr id="26" name="Google Shape;26;p2"/>
            <p:cNvPicPr preferRelativeResize="0"/>
            <p:nvPr/>
          </p:nvPicPr>
          <p:blipFill rotWithShape="1">
            <a:blip r:embed="rId5">
              <a:alphaModFix/>
            </a:blip>
            <a:srcRect l="73567"/>
            <a:stretch/>
          </p:blipFill>
          <p:spPr>
            <a:xfrm>
              <a:off x="0" y="1162050"/>
              <a:ext cx="1052513" cy="3981450"/>
            </a:xfrm>
            <a:prstGeom prst="rect">
              <a:avLst/>
            </a:prstGeom>
            <a:noFill/>
            <a:ln>
              <a:noFill/>
            </a:ln>
          </p:spPr>
        </p:pic>
        <p:sp>
          <p:nvSpPr>
            <p:cNvPr id="27" name="Google Shape;27;p2"/>
            <p:cNvSpPr/>
            <p:nvPr/>
          </p:nvSpPr>
          <p:spPr>
            <a:xfrm>
              <a:off x="142875" y="6367463"/>
              <a:ext cx="4284663" cy="3365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dirty="0">
                  <a:solidFill>
                    <a:schemeClr val="dk1"/>
                  </a:solidFill>
                  <a:latin typeface="Calibri"/>
                  <a:ea typeface="Calibri"/>
                  <a:cs typeface="Calibri"/>
                  <a:sym typeface="Calibri"/>
                </a:rPr>
                <a:t>2025 Mobile All-IP Networking Laboratory</a:t>
              </a:r>
              <a:endParaRPr sz="1400" b="0" i="0" u="none" strike="noStrike" cap="none" dirty="0">
                <a:solidFill>
                  <a:srgbClr val="000000"/>
                </a:solidFill>
                <a:latin typeface="Arial"/>
                <a:ea typeface="Arial"/>
                <a:cs typeface="Arial"/>
                <a:sym typeface="Arial"/>
              </a:endParaRPr>
            </a:p>
          </p:txBody>
        </p:sp>
      </p:grpSp>
      <p:sp>
        <p:nvSpPr>
          <p:cNvPr id="28" name="Google Shape;28;p2"/>
          <p:cNvSpPr txBox="1">
            <a:spLocks noGrp="1"/>
          </p:cNvSpPr>
          <p:nvPr>
            <p:ph type="ctrTitle"/>
          </p:nvPr>
        </p:nvSpPr>
        <p:spPr>
          <a:xfrm>
            <a:off x="685800" y="1676400"/>
            <a:ext cx="7772400" cy="14700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atin typeface="Microsoft JhengHei"/>
                <a:ea typeface="Microsoft JhengHei"/>
                <a:cs typeface="Microsoft JhengHei"/>
                <a:sym typeface="Microsoft JhengHei"/>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9" name="Google Shape;29;p2"/>
          <p:cNvSpPr txBox="1">
            <a:spLocks noGrp="1"/>
          </p:cNvSpPr>
          <p:nvPr>
            <p:ph type="subTitle" idx="1"/>
          </p:nvPr>
        </p:nvSpPr>
        <p:spPr>
          <a:xfrm>
            <a:off x="1371600" y="3432175"/>
            <a:ext cx="6400800" cy="17526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640"/>
              </a:spcBef>
              <a:spcAft>
                <a:spcPts val="0"/>
              </a:spcAft>
              <a:buClr>
                <a:srgbClr val="888888"/>
              </a:buClr>
              <a:buSzPts val="3200"/>
              <a:buNone/>
              <a:defRPr>
                <a:solidFill>
                  <a:srgbClr val="888888"/>
                </a:solidFill>
                <a:latin typeface="Microsoft JhengHei"/>
                <a:ea typeface="Microsoft JhengHei"/>
                <a:cs typeface="Microsoft JhengHei"/>
                <a:sym typeface="Microsoft JhengHei"/>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30" name="Google Shape;30;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atin typeface="Microsoft JhengHei"/>
                <a:ea typeface="Microsoft JhengHei"/>
                <a:cs typeface="Microsoft JhengHei"/>
                <a:sym typeface="Microsoft JhengHe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1" name="Google Shape;31;p2"/>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atin typeface="Microsoft JhengHei"/>
                <a:ea typeface="Microsoft JhengHei"/>
                <a:cs typeface="Microsoft JhengHei"/>
                <a:sym typeface="Microsoft JhengHe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2"/>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Microsoft JhengHei"/>
                <a:ea typeface="Microsoft JhengHei"/>
                <a:cs typeface="Microsoft JhengHei"/>
                <a:sym typeface="Microsoft JhengHe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Microsoft JhengHei"/>
                <a:ea typeface="Microsoft JhengHei"/>
                <a:cs typeface="Microsoft JhengHei"/>
                <a:sym typeface="Microsoft JhengHe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Microsoft JhengHei"/>
                <a:ea typeface="Microsoft JhengHei"/>
                <a:cs typeface="Microsoft JhengHei"/>
                <a:sym typeface="Microsoft JhengHe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Microsoft JhengHei"/>
                <a:ea typeface="Microsoft JhengHei"/>
                <a:cs typeface="Microsoft JhengHei"/>
                <a:sym typeface="Microsoft JhengHe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Microsoft JhengHei"/>
                <a:ea typeface="Microsoft JhengHei"/>
                <a:cs typeface="Microsoft JhengHei"/>
                <a:sym typeface="Microsoft JhengHe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Microsoft JhengHei"/>
                <a:ea typeface="Microsoft JhengHei"/>
                <a:cs typeface="Microsoft JhengHei"/>
                <a:sym typeface="Microsoft JhengHe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Microsoft JhengHei"/>
                <a:ea typeface="Microsoft JhengHei"/>
                <a:cs typeface="Microsoft JhengHei"/>
                <a:sym typeface="Microsoft JhengHe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Microsoft JhengHei"/>
                <a:ea typeface="Microsoft JhengHei"/>
                <a:cs typeface="Microsoft JhengHei"/>
                <a:sym typeface="Microsoft JhengHe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Microsoft JhengHei"/>
                <a:ea typeface="Microsoft JhengHei"/>
                <a:cs typeface="Microsoft JhengHei"/>
                <a:sym typeface="Microsoft JhengHe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標題及直排文字" type="vertTx">
  <p:cSld name="VERTICAL_TEXT">
    <p:spTree>
      <p:nvGrpSpPr>
        <p:cNvPr id="1" name="Shape 87"/>
        <p:cNvGrpSpPr/>
        <p:nvPr/>
      </p:nvGrpSpPr>
      <p:grpSpPr>
        <a:xfrm>
          <a:off x="0" y="0"/>
          <a:ext cx="0" cy="0"/>
          <a:chOff x="0" y="0"/>
          <a:chExt cx="0" cy="0"/>
        </a:xfrm>
      </p:grpSpPr>
      <p:cxnSp>
        <p:nvCxnSpPr>
          <p:cNvPr id="88" name="Google Shape;88;p11"/>
          <p:cNvCxnSpPr/>
          <p:nvPr/>
        </p:nvCxnSpPr>
        <p:spPr>
          <a:xfrm>
            <a:off x="457200" y="1493838"/>
            <a:ext cx="8229600" cy="1587"/>
          </a:xfrm>
          <a:prstGeom prst="straightConnector1">
            <a:avLst/>
          </a:prstGeom>
          <a:noFill/>
          <a:ln w="38100" cap="flat" cmpd="sng">
            <a:solidFill>
              <a:schemeClr val="accent1"/>
            </a:solidFill>
            <a:prstDash val="solid"/>
            <a:round/>
            <a:headEnd type="none" w="sm" len="sm"/>
            <a:tailEnd type="none" w="sm" len="sm"/>
          </a:ln>
          <a:effectLst>
            <a:outerShdw blurRad="40000" dist="23000" dir="5400000" rotWithShape="0">
              <a:srgbClr val="000000">
                <a:alpha val="33725"/>
              </a:srgbClr>
            </a:outerShdw>
          </a:effectLst>
        </p:spPr>
      </p:cxnSp>
      <p:sp>
        <p:nvSpPr>
          <p:cNvPr id="89" name="Google Shape;89;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90" name="Google Shape;90;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91" name="Google Shape;91;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11"/>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11"/>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直排標題及文字" type="vertTitleAndTx">
  <p:cSld name="VERTICAL_TITLE_AND_VERTICAL_TEXT">
    <p:spTree>
      <p:nvGrpSpPr>
        <p:cNvPr id="1" name="Shape 94"/>
        <p:cNvGrpSpPr/>
        <p:nvPr/>
      </p:nvGrpSpPr>
      <p:grpSpPr>
        <a:xfrm>
          <a:off x="0" y="0"/>
          <a:ext cx="0" cy="0"/>
          <a:chOff x="0" y="0"/>
          <a:chExt cx="0" cy="0"/>
        </a:xfrm>
      </p:grpSpPr>
      <p:cxnSp>
        <p:nvCxnSpPr>
          <p:cNvPr id="95" name="Google Shape;95;p12"/>
          <p:cNvCxnSpPr/>
          <p:nvPr/>
        </p:nvCxnSpPr>
        <p:spPr>
          <a:xfrm rot="5400000">
            <a:off x="3657601" y="3200400"/>
            <a:ext cx="5791200" cy="3175"/>
          </a:xfrm>
          <a:prstGeom prst="straightConnector1">
            <a:avLst/>
          </a:prstGeom>
          <a:noFill/>
          <a:ln w="38100" cap="flat" cmpd="sng">
            <a:solidFill>
              <a:schemeClr val="accent1"/>
            </a:solidFill>
            <a:prstDash val="solid"/>
            <a:round/>
            <a:headEnd type="none" w="sm" len="sm"/>
            <a:tailEnd type="none" w="sm" len="sm"/>
          </a:ln>
          <a:effectLst>
            <a:outerShdw blurRad="40000" dist="23000" dir="5400000" rotWithShape="0">
              <a:srgbClr val="000000">
                <a:alpha val="33725"/>
              </a:srgbClr>
            </a:outerShdw>
          </a:effectLst>
        </p:spPr>
      </p:cxnSp>
      <p:sp>
        <p:nvSpPr>
          <p:cNvPr id="96" name="Google Shape;96;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97" name="Google Shape;97;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98" name="Google Shape;98;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9" name="Google Shape;99;p12"/>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12"/>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標題及物件" type="obj">
  <p:cSld name="OBJECT">
    <p:spTree>
      <p:nvGrpSpPr>
        <p:cNvPr id="1" name="Shape 33"/>
        <p:cNvGrpSpPr/>
        <p:nvPr/>
      </p:nvGrpSpPr>
      <p:grpSpPr>
        <a:xfrm>
          <a:off x="0" y="0"/>
          <a:ext cx="0" cy="0"/>
          <a:chOff x="0" y="0"/>
          <a:chExt cx="0" cy="0"/>
        </a:xfrm>
      </p:grpSpPr>
      <p:cxnSp>
        <p:nvCxnSpPr>
          <p:cNvPr id="34" name="Google Shape;34;p3"/>
          <p:cNvCxnSpPr/>
          <p:nvPr/>
        </p:nvCxnSpPr>
        <p:spPr>
          <a:xfrm>
            <a:off x="457200" y="1493838"/>
            <a:ext cx="8229600" cy="1587"/>
          </a:xfrm>
          <a:prstGeom prst="straightConnector1">
            <a:avLst/>
          </a:prstGeom>
          <a:noFill/>
          <a:ln w="38100" cap="flat" cmpd="sng">
            <a:solidFill>
              <a:schemeClr val="accent1"/>
            </a:solidFill>
            <a:prstDash val="solid"/>
            <a:round/>
            <a:headEnd type="none" w="sm" len="sm"/>
            <a:tailEnd type="none" w="sm" len="sm"/>
          </a:ln>
          <a:effectLst>
            <a:outerShdw blurRad="40000" dist="23000" dir="5400000" rotWithShape="0">
              <a:srgbClr val="000000">
                <a:alpha val="33725"/>
              </a:srgbClr>
            </a:outerShdw>
          </a:effectLst>
        </p:spPr>
      </p:cxnSp>
      <p:sp>
        <p:nvSpPr>
          <p:cNvPr id="35" name="Google Shape;35;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6" name="Google Shape;36;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431800" algn="l">
              <a:lnSpc>
                <a:spcPct val="100000"/>
              </a:lnSpc>
              <a:spcBef>
                <a:spcPts val="640"/>
              </a:spcBef>
              <a:spcAft>
                <a:spcPts val="0"/>
              </a:spcAft>
              <a:buClr>
                <a:srgbClr val="17365D"/>
              </a:buClr>
              <a:buSzPts val="3200"/>
              <a:buFont typeface="Noto Sans Symbols"/>
              <a:buChar char="■"/>
              <a:defRPr b="0" u="none">
                <a:solidFill>
                  <a:srgbClr val="17365D"/>
                </a:solidFill>
              </a:defRPr>
            </a:lvl1pPr>
            <a:lvl2pPr marL="914400" lvl="1" indent="-406400" algn="l">
              <a:lnSpc>
                <a:spcPct val="100000"/>
              </a:lnSpc>
              <a:spcBef>
                <a:spcPts val="560"/>
              </a:spcBef>
              <a:spcAft>
                <a:spcPts val="0"/>
              </a:spcAft>
              <a:buClr>
                <a:srgbClr val="3F3F3F"/>
              </a:buClr>
              <a:buSzPts val="2800"/>
              <a:buChar char="–"/>
              <a:defRPr>
                <a:solidFill>
                  <a:srgbClr val="3F3F3F"/>
                </a:solidFill>
              </a:defRPr>
            </a:lvl2pPr>
            <a:lvl3pPr marL="1371600" lvl="2" indent="-381000" algn="l">
              <a:lnSpc>
                <a:spcPct val="100000"/>
              </a:lnSpc>
              <a:spcBef>
                <a:spcPts val="480"/>
              </a:spcBef>
              <a:spcAft>
                <a:spcPts val="0"/>
              </a:spcAft>
              <a:buClr>
                <a:srgbClr val="595959"/>
              </a:buClr>
              <a:buSzPts val="2400"/>
              <a:buChar char="•"/>
              <a:defRPr>
                <a:solidFill>
                  <a:srgbClr val="595959"/>
                </a:solidFill>
              </a:defRPr>
            </a:lvl3pPr>
            <a:lvl4pPr marL="1828800" lvl="3" indent="-355600" algn="l">
              <a:lnSpc>
                <a:spcPct val="100000"/>
              </a:lnSpc>
              <a:spcBef>
                <a:spcPts val="400"/>
              </a:spcBef>
              <a:spcAft>
                <a:spcPts val="0"/>
              </a:spcAft>
              <a:buClr>
                <a:srgbClr val="595959"/>
              </a:buClr>
              <a:buSzPts val="2000"/>
              <a:buChar char="–"/>
              <a:defRPr>
                <a:solidFill>
                  <a:srgbClr val="595959"/>
                </a:solidFill>
              </a:defRPr>
            </a:lvl4pPr>
            <a:lvl5pPr marL="2286000" lvl="4" indent="-355600" algn="l">
              <a:lnSpc>
                <a:spcPct val="100000"/>
              </a:lnSpc>
              <a:spcBef>
                <a:spcPts val="400"/>
              </a:spcBef>
              <a:spcAft>
                <a:spcPts val="0"/>
              </a:spcAft>
              <a:buClr>
                <a:srgbClr val="595959"/>
              </a:buClr>
              <a:buSzPts val="2000"/>
              <a:buChar char="»"/>
              <a:defRPr>
                <a:solidFill>
                  <a:srgbClr val="595959"/>
                </a:solidFill>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37" name="Google Shape;37;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自訂版面配置">
  <p:cSld name="自訂版面配置">
    <p:spTree>
      <p:nvGrpSpPr>
        <p:cNvPr id="1" name="Shape 40"/>
        <p:cNvGrpSpPr/>
        <p:nvPr/>
      </p:nvGrpSpPr>
      <p:grpSpPr>
        <a:xfrm>
          <a:off x="0" y="0"/>
          <a:ext cx="0" cy="0"/>
          <a:chOff x="0" y="0"/>
          <a:chExt cx="0" cy="0"/>
        </a:xfrm>
      </p:grpSpPr>
      <p:sp>
        <p:nvSpPr>
          <p:cNvPr id="41" name="Google Shape;41;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2" name="Google Shape;42;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4"/>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兩項物件" type="twoObj">
  <p:cSld name="TWO_OBJECTS">
    <p:spTree>
      <p:nvGrpSpPr>
        <p:cNvPr id="1" name="Shape 45"/>
        <p:cNvGrpSpPr/>
        <p:nvPr/>
      </p:nvGrpSpPr>
      <p:grpSpPr>
        <a:xfrm>
          <a:off x="0" y="0"/>
          <a:ext cx="0" cy="0"/>
          <a:chOff x="0" y="0"/>
          <a:chExt cx="0" cy="0"/>
        </a:xfrm>
      </p:grpSpPr>
      <p:cxnSp>
        <p:nvCxnSpPr>
          <p:cNvPr id="46" name="Google Shape;46;p5"/>
          <p:cNvCxnSpPr/>
          <p:nvPr/>
        </p:nvCxnSpPr>
        <p:spPr>
          <a:xfrm>
            <a:off x="457200" y="1493838"/>
            <a:ext cx="8229600" cy="1587"/>
          </a:xfrm>
          <a:prstGeom prst="straightConnector1">
            <a:avLst/>
          </a:prstGeom>
          <a:noFill/>
          <a:ln w="38100" cap="flat" cmpd="sng">
            <a:solidFill>
              <a:schemeClr val="accent1"/>
            </a:solidFill>
            <a:prstDash val="solid"/>
            <a:round/>
            <a:headEnd type="none" w="sm" len="sm"/>
            <a:tailEnd type="none" w="sm" len="sm"/>
          </a:ln>
          <a:effectLst>
            <a:outerShdw blurRad="40000" dist="23000" dir="5400000" rotWithShape="0">
              <a:srgbClr val="000000">
                <a:alpha val="33725"/>
              </a:srgbClr>
            </a:outerShdw>
          </a:effectLst>
        </p:spPr>
      </p:cxnSp>
      <p:sp>
        <p:nvSpPr>
          <p:cNvPr id="47" name="Google Shape;47;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8" name="Google Shape;48;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9" name="Google Shape;49;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50" name="Google Shape;50;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5"/>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5"/>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對" type="twoTxTwoObj">
  <p:cSld name="TWO_OBJECTS_WITH_TEXT">
    <p:spTree>
      <p:nvGrpSpPr>
        <p:cNvPr id="1" name="Shape 53"/>
        <p:cNvGrpSpPr/>
        <p:nvPr/>
      </p:nvGrpSpPr>
      <p:grpSpPr>
        <a:xfrm>
          <a:off x="0" y="0"/>
          <a:ext cx="0" cy="0"/>
          <a:chOff x="0" y="0"/>
          <a:chExt cx="0" cy="0"/>
        </a:xfrm>
      </p:grpSpPr>
      <p:cxnSp>
        <p:nvCxnSpPr>
          <p:cNvPr id="54" name="Google Shape;54;p6"/>
          <p:cNvCxnSpPr/>
          <p:nvPr/>
        </p:nvCxnSpPr>
        <p:spPr>
          <a:xfrm>
            <a:off x="457200" y="1493838"/>
            <a:ext cx="8229600" cy="1587"/>
          </a:xfrm>
          <a:prstGeom prst="straightConnector1">
            <a:avLst/>
          </a:prstGeom>
          <a:noFill/>
          <a:ln w="38100" cap="flat" cmpd="sng">
            <a:solidFill>
              <a:schemeClr val="accent1"/>
            </a:solidFill>
            <a:prstDash val="solid"/>
            <a:round/>
            <a:headEnd type="none" w="sm" len="sm"/>
            <a:tailEnd type="none" w="sm" len="sm"/>
          </a:ln>
          <a:effectLst>
            <a:outerShdw blurRad="40000" dist="23000" dir="5400000" rotWithShape="0">
              <a:srgbClr val="000000">
                <a:alpha val="33725"/>
              </a:srgbClr>
            </a:outerShdw>
          </a:effectLst>
        </p:spPr>
      </p:cxnSp>
      <p:sp>
        <p:nvSpPr>
          <p:cNvPr id="55" name="Google Shape;55;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56" name="Google Shape;56;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57" name="Google Shape;57;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8" name="Google Shape;58;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59" name="Google Shape;59;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60" name="Google Shape;60;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6"/>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6"/>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只有標題" type="titleOnly">
  <p:cSld name="TITLE_ONLY">
    <p:spTree>
      <p:nvGrpSpPr>
        <p:cNvPr id="1" name="Shape 63"/>
        <p:cNvGrpSpPr/>
        <p:nvPr/>
      </p:nvGrpSpPr>
      <p:grpSpPr>
        <a:xfrm>
          <a:off x="0" y="0"/>
          <a:ext cx="0" cy="0"/>
          <a:chOff x="0" y="0"/>
          <a:chExt cx="0" cy="0"/>
        </a:xfrm>
      </p:grpSpPr>
      <p:cxnSp>
        <p:nvCxnSpPr>
          <p:cNvPr id="64" name="Google Shape;64;p7"/>
          <p:cNvCxnSpPr/>
          <p:nvPr/>
        </p:nvCxnSpPr>
        <p:spPr>
          <a:xfrm>
            <a:off x="457200" y="1493838"/>
            <a:ext cx="8229600" cy="1587"/>
          </a:xfrm>
          <a:prstGeom prst="straightConnector1">
            <a:avLst/>
          </a:prstGeom>
          <a:noFill/>
          <a:ln w="38100" cap="flat" cmpd="sng">
            <a:solidFill>
              <a:schemeClr val="accent1"/>
            </a:solidFill>
            <a:prstDash val="solid"/>
            <a:round/>
            <a:headEnd type="none" w="sm" len="sm"/>
            <a:tailEnd type="none" w="sm" len="sm"/>
          </a:ln>
          <a:effectLst>
            <a:outerShdw blurRad="40000" dist="23000" dir="5400000" rotWithShape="0">
              <a:srgbClr val="000000">
                <a:alpha val="33725"/>
              </a:srgbClr>
            </a:outerShdw>
          </a:effectLst>
        </p:spPr>
      </p:cxnSp>
      <p:sp>
        <p:nvSpPr>
          <p:cNvPr id="65" name="Google Shape;65;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6" name="Google Shape;66;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7"/>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7"/>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69"/>
        <p:cNvGrpSpPr/>
        <p:nvPr/>
      </p:nvGrpSpPr>
      <p:grpSpPr>
        <a:xfrm>
          <a:off x="0" y="0"/>
          <a:ext cx="0" cy="0"/>
          <a:chOff x="0" y="0"/>
          <a:chExt cx="0" cy="0"/>
        </a:xfrm>
      </p:grpSpPr>
      <p:sp>
        <p:nvSpPr>
          <p:cNvPr id="70" name="Google Shape;70;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8"/>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8"/>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含標題的內容" type="objTx">
  <p:cSld name="OBJECT_WITH_CAPTION_TEXT">
    <p:spTree>
      <p:nvGrpSpPr>
        <p:cNvPr id="1" name="Shape 73"/>
        <p:cNvGrpSpPr/>
        <p:nvPr/>
      </p:nvGrpSpPr>
      <p:grpSpPr>
        <a:xfrm>
          <a:off x="0" y="0"/>
          <a:ext cx="0" cy="0"/>
          <a:chOff x="0" y="0"/>
          <a:chExt cx="0" cy="0"/>
        </a:xfrm>
      </p:grpSpPr>
      <p:sp>
        <p:nvSpPr>
          <p:cNvPr id="74" name="Google Shape;74;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75" name="Google Shape;75;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76" name="Google Shape;76;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77" name="Google Shape;77;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9"/>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9"/>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含標題的圖片" type="picTx">
  <p:cSld name="PICTURE_WITH_CAPTION_TEXT">
    <p:spTree>
      <p:nvGrpSpPr>
        <p:cNvPr id="1" name="Shape 80"/>
        <p:cNvGrpSpPr/>
        <p:nvPr/>
      </p:nvGrpSpPr>
      <p:grpSpPr>
        <a:xfrm>
          <a:off x="0" y="0"/>
          <a:ext cx="0" cy="0"/>
          <a:chOff x="0" y="0"/>
          <a:chExt cx="0" cy="0"/>
        </a:xfrm>
      </p:grpSpPr>
      <p:sp>
        <p:nvSpPr>
          <p:cNvPr id="81" name="Google Shape;81;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82" name="Google Shape;82;p10"/>
          <p:cNvSpPr>
            <a:spLocks noGrp="1"/>
          </p:cNvSpPr>
          <p:nvPr>
            <p:ph type="pic" idx="2"/>
          </p:nvPr>
        </p:nvSpPr>
        <p:spPr>
          <a:xfrm>
            <a:off x="1792288" y="612775"/>
            <a:ext cx="5486400" cy="4114800"/>
          </a:xfrm>
          <a:prstGeom prst="rect">
            <a:avLst/>
          </a:prstGeom>
          <a:noFill/>
          <a:ln>
            <a:noFill/>
          </a:ln>
        </p:spPr>
      </p:sp>
      <p:sp>
        <p:nvSpPr>
          <p:cNvPr id="83" name="Google Shape;83;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84" name="Google Shape;84;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10"/>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10"/>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1" descr="logo_ppt.png"/>
          <p:cNvPicPr preferRelativeResize="0"/>
          <p:nvPr/>
        </p:nvPicPr>
        <p:blipFill rotWithShape="1">
          <a:blip r:embed="rId13">
            <a:alphaModFix/>
          </a:blip>
          <a:srcRect/>
          <a:stretch/>
        </p:blipFill>
        <p:spPr>
          <a:xfrm>
            <a:off x="6400800" y="6019800"/>
            <a:ext cx="2667000" cy="762000"/>
          </a:xfrm>
          <a:prstGeom prst="rect">
            <a:avLst/>
          </a:prstGeom>
          <a:noFill/>
          <a:ln>
            <a:noFill/>
          </a:ln>
        </p:spPr>
      </p:pic>
      <p:pic>
        <p:nvPicPr>
          <p:cNvPr id="11" name="Google Shape;11;p1"/>
          <p:cNvPicPr preferRelativeResize="0"/>
          <p:nvPr/>
        </p:nvPicPr>
        <p:blipFill rotWithShape="1">
          <a:blip r:embed="rId14">
            <a:alphaModFix/>
          </a:blip>
          <a:srcRect/>
          <a:stretch/>
        </p:blipFill>
        <p:spPr>
          <a:xfrm>
            <a:off x="0" y="-14288"/>
            <a:ext cx="766763" cy="700088"/>
          </a:xfrm>
          <a:prstGeom prst="rect">
            <a:avLst/>
          </a:prstGeom>
          <a:noFill/>
          <a:ln>
            <a:noFill/>
          </a:ln>
        </p:spPr>
      </p:pic>
      <p:sp>
        <p:nvSpPr>
          <p:cNvPr id="12" name="Google Shape;12;p1"/>
          <p:cNvSpPr/>
          <p:nvPr/>
        </p:nvSpPr>
        <p:spPr>
          <a:xfrm>
            <a:off x="620713" y="60325"/>
            <a:ext cx="3113087" cy="39687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969696"/>
                </a:solidFill>
                <a:latin typeface="Calibri"/>
                <a:ea typeface="Calibri"/>
                <a:cs typeface="Calibri"/>
                <a:sym typeface="Calibri"/>
              </a:rPr>
              <a:t>National Chung Cheng University</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000"/>
              <a:buFont typeface="Arial"/>
              <a:buNone/>
            </a:pPr>
            <a:r>
              <a:rPr lang="en-US" sz="1000" b="0" i="0" u="none" strike="noStrike" cap="none">
                <a:solidFill>
                  <a:srgbClr val="969696"/>
                </a:solidFill>
                <a:latin typeface="Calibri"/>
                <a:ea typeface="Calibri"/>
                <a:cs typeface="Calibri"/>
                <a:sym typeface="Calibri"/>
              </a:rPr>
              <a:t>Dept. Computer Science &amp; Information Engineering</a:t>
            </a:r>
            <a:endParaRPr sz="1400" b="0" i="0" u="none" strike="noStrike" cap="none">
              <a:solidFill>
                <a:srgbClr val="000000"/>
              </a:solidFill>
              <a:latin typeface="Arial"/>
              <a:ea typeface="Arial"/>
              <a:cs typeface="Arial"/>
              <a:sym typeface="Arial"/>
            </a:endParaRPr>
          </a:p>
        </p:txBody>
      </p:sp>
      <p:sp>
        <p:nvSpPr>
          <p:cNvPr id="13" name="Google Shape;13;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Microsoft JhengHei"/>
                <a:ea typeface="Microsoft JhengHei"/>
                <a:cs typeface="Microsoft JhengHei"/>
                <a:sym typeface="Microsoft JhengHei"/>
              </a:defRPr>
            </a:lvl1pPr>
            <a:lvl2pPr marR="0" lvl="1"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Microsoft JhengHei"/>
                <a:ea typeface="Microsoft JhengHei"/>
                <a:cs typeface="Microsoft JhengHei"/>
                <a:sym typeface="Microsoft JhengHei"/>
              </a:defRPr>
            </a:lvl2pPr>
            <a:lvl3pPr marR="0" lvl="2"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Microsoft JhengHei"/>
                <a:ea typeface="Microsoft JhengHei"/>
                <a:cs typeface="Microsoft JhengHei"/>
                <a:sym typeface="Microsoft JhengHei"/>
              </a:defRPr>
            </a:lvl3pPr>
            <a:lvl4pPr marR="0" lvl="3"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Microsoft JhengHei"/>
                <a:ea typeface="Microsoft JhengHei"/>
                <a:cs typeface="Microsoft JhengHei"/>
                <a:sym typeface="Microsoft JhengHei"/>
              </a:defRPr>
            </a:lvl4pPr>
            <a:lvl5pPr marR="0" lvl="4" algn="ctr" rtl="0">
              <a:lnSpc>
                <a:spcPct val="100000"/>
              </a:lnSpc>
              <a:spcBef>
                <a:spcPts val="0"/>
              </a:spcBef>
              <a:spcAft>
                <a:spcPts val="0"/>
              </a:spcAft>
              <a:buClr>
                <a:srgbClr val="000000"/>
              </a:buClr>
              <a:buSzPts val="1400"/>
              <a:buFont typeface="Arial"/>
              <a:buNone/>
              <a:defRPr sz="4400" b="1" i="0" u="none" strike="noStrike" cap="none">
                <a:solidFill>
                  <a:schemeClr val="dk1"/>
                </a:solidFill>
                <a:latin typeface="Microsoft JhengHei"/>
                <a:ea typeface="Microsoft JhengHei"/>
                <a:cs typeface="Microsoft JhengHei"/>
                <a:sym typeface="Microsoft JhengHei"/>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Microsoft JhengHei"/>
                <a:ea typeface="Microsoft JhengHei"/>
                <a:cs typeface="Microsoft JhengHei"/>
                <a:sym typeface="Microsoft JhengHe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Microsoft JhengHei"/>
                <a:ea typeface="Microsoft JhengHei"/>
                <a:cs typeface="Microsoft JhengHei"/>
                <a:sym typeface="Microsoft JhengHe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Microsoft JhengHei"/>
                <a:ea typeface="Microsoft JhengHei"/>
                <a:cs typeface="Microsoft JhengHei"/>
                <a:sym typeface="Microsoft JhengHe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icrosoft JhengHei"/>
                <a:ea typeface="Microsoft JhengHei"/>
                <a:cs typeface="Microsoft JhengHei"/>
                <a:sym typeface="Microsoft JhengHe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icrosoft JhengHei"/>
                <a:ea typeface="Microsoft JhengHei"/>
                <a:cs typeface="Microsoft JhengHei"/>
                <a:sym typeface="Microsoft JhengHe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5" name="Google Shape;15;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6" name="Google Shape;16;p1"/>
          <p:cNvSpPr txBox="1">
            <a:spLocks noGrp="1"/>
          </p:cNvSpPr>
          <p:nvPr>
            <p:ph type="ftr" idx="11"/>
          </p:nvPr>
        </p:nvSpPr>
        <p:spPr>
          <a:xfrm>
            <a:off x="59436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7" name="Google Shape;17;p1"/>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600"/>
              <a:buFont typeface="Arial"/>
              <a:buNone/>
              <a:defRPr sz="1600" b="1" i="0" u="none" strike="noStrike" cap="none">
                <a:solidFill>
                  <a:srgbClr val="898989"/>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ieeexplore.ieee.org/Xplorehelp/Help_Pubdates.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svg"/><Relationship Id="rId4" Type="http://schemas.openxmlformats.org/officeDocument/2006/relationships/image" Target="../media/image13.png"/></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3"/>
          <p:cNvSpPr txBox="1">
            <a:spLocks noGrp="1"/>
          </p:cNvSpPr>
          <p:nvPr>
            <p:ph type="ctrTitle"/>
          </p:nvPr>
        </p:nvSpPr>
        <p:spPr>
          <a:xfrm>
            <a:off x="685798" y="906068"/>
            <a:ext cx="7772400" cy="1470025"/>
          </a:xfrm>
          <a:prstGeom prst="rect">
            <a:avLst/>
          </a:prstGeom>
          <a:noFill/>
          <a:ln>
            <a:noFill/>
          </a:ln>
        </p:spPr>
        <p:txBody>
          <a:bodyPr spcFirstLastPara="1" wrap="square" lIns="91425" tIns="45700" rIns="91425" bIns="45700" anchor="ctr" anchorCtr="0">
            <a:noAutofit/>
          </a:bodyPr>
          <a:lstStyle/>
          <a:p>
            <a:pPr lvl="0"/>
            <a:r>
              <a:rPr lang="en-US" sz="2800" dirty="0">
                <a:latin typeface="Times New Roman"/>
                <a:ea typeface="Times New Roman"/>
                <a:cs typeface="Times New Roman"/>
                <a:sym typeface="Times New Roman"/>
              </a:rPr>
              <a:t>Provably Efficient Algorithms for Joint Placement and Allocation of Virtual Network Functions</a:t>
            </a:r>
            <a:endParaRPr sz="2800" dirty="0">
              <a:latin typeface="Times New Roman"/>
              <a:ea typeface="Times New Roman"/>
              <a:cs typeface="Times New Roman"/>
              <a:sym typeface="Times New Roman"/>
            </a:endParaRPr>
          </a:p>
        </p:txBody>
      </p:sp>
      <p:sp>
        <p:nvSpPr>
          <p:cNvPr id="106" name="Google Shape;106;p13"/>
          <p:cNvSpPr txBox="1">
            <a:spLocks noGrp="1"/>
          </p:cNvSpPr>
          <p:nvPr>
            <p:ph type="subTitle" idx="1"/>
          </p:nvPr>
        </p:nvSpPr>
        <p:spPr>
          <a:xfrm>
            <a:off x="1371599" y="2376093"/>
            <a:ext cx="6400800" cy="1752600"/>
          </a:xfrm>
          <a:prstGeom prst="rect">
            <a:avLst/>
          </a:prstGeom>
          <a:noFill/>
          <a:ln>
            <a:noFill/>
          </a:ln>
        </p:spPr>
        <p:txBody>
          <a:bodyPr spcFirstLastPara="1" wrap="square" lIns="91425" tIns="45700" rIns="91425" bIns="45700" anchor="t" anchorCtr="0">
            <a:normAutofit/>
          </a:bodyPr>
          <a:lstStyle/>
          <a:p>
            <a:pPr marL="0" lvl="0" indent="0">
              <a:spcBef>
                <a:spcPts val="306"/>
              </a:spcBef>
              <a:buSzPts val="1800"/>
            </a:pPr>
            <a:r>
              <a:rPr lang="en-US" altLang="zh-TW" sz="1600" dirty="0"/>
              <a:t> Yu Sang, Bo Ji, </a:t>
            </a:r>
            <a:r>
              <a:rPr lang="en-US" altLang="zh-TW" sz="1600" dirty="0" err="1"/>
              <a:t>Gagan</a:t>
            </a:r>
            <a:r>
              <a:rPr lang="en-US" altLang="zh-TW" sz="1600" dirty="0"/>
              <a:t> R. Gupta, </a:t>
            </a:r>
            <a:r>
              <a:rPr lang="en-US" altLang="zh-TW" sz="1600" dirty="0" err="1"/>
              <a:t>Xiaojiang</a:t>
            </a:r>
            <a:r>
              <a:rPr lang="en-US" altLang="zh-TW" sz="1600" dirty="0"/>
              <a:t> Du, and Lin Ye</a:t>
            </a:r>
          </a:p>
          <a:p>
            <a:pPr marL="0" lvl="0" indent="0">
              <a:spcBef>
                <a:spcPts val="306"/>
              </a:spcBef>
              <a:buSzPts val="1800"/>
            </a:pPr>
            <a:endParaRPr lang="en-US" sz="1600" dirty="0">
              <a:latin typeface="Times New Roman"/>
              <a:ea typeface="Times New Roman"/>
              <a:cs typeface="Times New Roman"/>
              <a:sym typeface="Times New Roman"/>
            </a:endParaRPr>
          </a:p>
          <a:p>
            <a:pPr marL="0" lvl="0" indent="0">
              <a:spcBef>
                <a:spcPts val="306"/>
              </a:spcBef>
              <a:buSzPts val="1800"/>
            </a:pPr>
            <a:r>
              <a:rPr lang="en-US" altLang="zh-TW" sz="1800" b="1" dirty="0"/>
              <a:t>Date of Publication:</a:t>
            </a:r>
            <a:r>
              <a:rPr lang="en-US" altLang="zh-TW" sz="1800" dirty="0"/>
              <a:t> 1-4 May 2017 </a:t>
            </a:r>
            <a:br>
              <a:rPr lang="en-US" altLang="zh-TW" dirty="0">
                <a:hlinkClick r:id="rId3"/>
              </a:rPr>
            </a:br>
            <a:endParaRPr lang="en-US" sz="1600" dirty="0">
              <a:latin typeface="Times New Roman"/>
              <a:ea typeface="Times New Roman"/>
              <a:cs typeface="Times New Roman"/>
              <a:sym typeface="Times New Roman"/>
            </a:endParaRPr>
          </a:p>
        </p:txBody>
      </p:sp>
      <p:sp>
        <p:nvSpPr>
          <p:cNvPr id="2" name="矩形 1">
            <a:extLst>
              <a:ext uri="{FF2B5EF4-FFF2-40B4-BE49-F238E27FC236}">
                <a16:creationId xmlns:a16="http://schemas.microsoft.com/office/drawing/2014/main" id="{8C5242E8-63C2-4BEB-81D7-F3601130C652}"/>
              </a:ext>
            </a:extLst>
          </p:cNvPr>
          <p:cNvSpPr/>
          <p:nvPr/>
        </p:nvSpPr>
        <p:spPr>
          <a:xfrm>
            <a:off x="658908" y="3846118"/>
            <a:ext cx="7826181" cy="307777"/>
          </a:xfrm>
          <a:prstGeom prst="rect">
            <a:avLst/>
          </a:prstGeom>
        </p:spPr>
        <p:txBody>
          <a:bodyPr wrap="none">
            <a:spAutoFit/>
          </a:bodyPr>
          <a:lstStyle/>
          <a:p>
            <a:pPr algn="ctr"/>
            <a:r>
              <a:rPr lang="en-US" altLang="zh-TW" b="1" dirty="0">
                <a:solidFill>
                  <a:schemeClr val="accent3">
                    <a:lumMod val="50000"/>
                  </a:schemeClr>
                </a:solidFill>
              </a:rPr>
              <a:t>IEEE Annual Joint Conference: INFOCOM, IEEE Computer and Communications Societies</a:t>
            </a:r>
            <a:endParaRPr lang="en-US" altLang="zh-TW" b="1" dirty="0">
              <a:solidFill>
                <a:schemeClr val="accent3">
                  <a:lumMod val="50000"/>
                </a:schemeClr>
              </a:solidFill>
              <a:latin typeface="HelveticaNeue Regul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a:t>Outline</a:t>
            </a:r>
            <a:endParaRPr/>
          </a:p>
        </p:txBody>
      </p:sp>
      <p:sp>
        <p:nvSpPr>
          <p:cNvPr id="112" name="Google Shape;11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1313" indent="-341313">
              <a:spcBef>
                <a:spcPts val="400"/>
              </a:spcBef>
              <a:buClr>
                <a:srgbClr val="B7CCE4"/>
              </a:buClr>
              <a:buSzPts val="2000"/>
            </a:pPr>
            <a:r>
              <a:rPr lang="en-US" sz="2000" dirty="0">
                <a:solidFill>
                  <a:srgbClr val="B7CCE4"/>
                </a:solidFill>
                <a:latin typeface="Times New Roman"/>
                <a:cs typeface="Times New Roman"/>
                <a:sym typeface="Times New Roman"/>
              </a:rPr>
              <a:t>Abstract</a:t>
            </a:r>
            <a:endParaRPr sz="2000" dirty="0">
              <a:solidFill>
                <a:srgbClr val="B7CCE4"/>
              </a:solidFill>
              <a:latin typeface="Times New Roman"/>
              <a:cs typeface="Times New Roman"/>
              <a:sym typeface="Times New Roman"/>
            </a:endParaRPr>
          </a:p>
          <a:p>
            <a:pPr marL="341313" lvl="0" indent="-341313" algn="l" rtl="0">
              <a:lnSpc>
                <a:spcPct val="100000"/>
              </a:lnSpc>
              <a:spcBef>
                <a:spcPts val="400"/>
              </a:spcBef>
              <a:spcAft>
                <a:spcPts val="0"/>
              </a:spcAft>
              <a:buClr>
                <a:srgbClr val="B7CCE4"/>
              </a:buClr>
              <a:buSzPts val="2000"/>
              <a:buChar char="■"/>
            </a:pPr>
            <a:r>
              <a:rPr lang="en-US" sz="2000" dirty="0">
                <a:solidFill>
                  <a:srgbClr val="B7CCE4"/>
                </a:solidFill>
                <a:latin typeface="Times New Roman"/>
                <a:ea typeface="Times New Roman"/>
                <a:cs typeface="Times New Roman"/>
                <a:sym typeface="Times New Roman"/>
              </a:rPr>
              <a:t>Introduction</a:t>
            </a:r>
            <a:endParaRPr sz="2000" dirty="0">
              <a:solidFill>
                <a:srgbClr val="B7CCE4"/>
              </a:solidFill>
              <a:latin typeface="Times New Roman"/>
              <a:ea typeface="Times New Roman"/>
              <a:cs typeface="Times New Roman"/>
              <a:sym typeface="Times New Roman"/>
            </a:endParaRPr>
          </a:p>
          <a:p>
            <a:pPr marL="341313" indent="-341313">
              <a:spcBef>
                <a:spcPts val="0"/>
              </a:spcBef>
              <a:buClr>
                <a:schemeClr val="accent1"/>
              </a:buClr>
              <a:buSzPts val="2000"/>
            </a:pPr>
            <a:r>
              <a:rPr lang="en-US" sz="2000" dirty="0">
                <a:solidFill>
                  <a:schemeClr val="accent1"/>
                </a:solidFill>
                <a:latin typeface="Times New Roman"/>
                <a:cs typeface="Times New Roman"/>
                <a:sym typeface="Times New Roman"/>
              </a:rPr>
              <a:t>System model and problem formulation</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Hardness of JPA-VNF</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Asymptotically </a:t>
            </a:r>
            <a:r>
              <a:rPr lang="en-US" altLang="zh-TW" sz="2000" dirty="0" err="1">
                <a:solidFill>
                  <a:srgbClr val="B7CCE4"/>
                </a:solidFill>
                <a:latin typeface="Times New Roman"/>
                <a:ea typeface="Times New Roman"/>
                <a:cs typeface="Times New Roman"/>
                <a:sym typeface="Times New Roman"/>
              </a:rPr>
              <a:t>optmal</a:t>
            </a:r>
            <a:r>
              <a:rPr lang="en-US" altLang="zh-TW" sz="2000" dirty="0">
                <a:solidFill>
                  <a:srgbClr val="B7CCE4"/>
                </a:solidFill>
                <a:latin typeface="Times New Roman"/>
                <a:ea typeface="Times New Roman"/>
                <a:cs typeface="Times New Roman"/>
                <a:sym typeface="Times New Roman"/>
              </a:rPr>
              <a:t> greedy algorithms</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Numerical results</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Conclusion</a:t>
            </a:r>
          </a:p>
        </p:txBody>
      </p:sp>
      <p:sp>
        <p:nvSpPr>
          <p:cNvPr id="113" name="Google Shape;113;p14"/>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600"/>
              <a:buNone/>
            </a:pPr>
            <a:fld id="{00000000-1234-1234-1234-123412341234}" type="slidenum">
              <a:rPr lang="en-US" sz="1600" b="1" i="0" u="none" strike="noStrike" cap="none">
                <a:solidFill>
                  <a:srgbClr val="898989"/>
                </a:solidFill>
                <a:latin typeface="Calibri"/>
                <a:ea typeface="Calibri"/>
                <a:cs typeface="Calibri"/>
                <a:sym typeface="Calibri"/>
              </a:rPr>
              <a:t>10</a:t>
            </a:fld>
            <a:endParaRPr sz="1600" b="1"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182006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94DD133-83AF-4D88-8167-7E02F5DFD27E}"/>
              </a:ext>
            </a:extLst>
          </p:cNvPr>
          <p:cNvSpPr>
            <a:spLocks noGrp="1"/>
          </p:cNvSpPr>
          <p:nvPr>
            <p:ph type="title"/>
          </p:nvPr>
        </p:nvSpPr>
        <p:spPr/>
        <p:txBody>
          <a:bodyPr/>
          <a:lstStyle/>
          <a:p>
            <a:r>
              <a:rPr lang="en-US" altLang="zh-TW" dirty="0"/>
              <a:t>System model and problem formulation</a:t>
            </a:r>
            <a:br>
              <a:rPr lang="en-US" altLang="zh-TW" dirty="0"/>
            </a:br>
            <a:endParaRPr lang="zh-TW" altLang="en-US" dirty="0"/>
          </a:p>
        </p:txBody>
      </p:sp>
      <p:sp>
        <p:nvSpPr>
          <p:cNvPr id="4" name="投影片編號版面配置區 3">
            <a:extLst>
              <a:ext uri="{FF2B5EF4-FFF2-40B4-BE49-F238E27FC236}">
                <a16:creationId xmlns:a16="http://schemas.microsoft.com/office/drawing/2014/main" id="{2D9B3E29-D4DE-4ED6-A0AB-54B993F3CCA3}"/>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11</a:t>
            </a:fld>
            <a:endParaRPr lang="en-US"/>
          </a:p>
        </p:txBody>
      </p:sp>
      <p:pic>
        <p:nvPicPr>
          <p:cNvPr id="5" name="圖片 4">
            <a:extLst>
              <a:ext uri="{FF2B5EF4-FFF2-40B4-BE49-F238E27FC236}">
                <a16:creationId xmlns:a16="http://schemas.microsoft.com/office/drawing/2014/main" id="{81E82FE1-2C83-45B6-A46B-0BD39EC07F0E}"/>
              </a:ext>
            </a:extLst>
          </p:cNvPr>
          <p:cNvPicPr/>
          <p:nvPr/>
        </p:nvPicPr>
        <p:blipFill>
          <a:blip r:embed="rId3"/>
          <a:stretch>
            <a:fillRect/>
          </a:stretch>
        </p:blipFill>
        <p:spPr>
          <a:xfrm>
            <a:off x="457201" y="1649769"/>
            <a:ext cx="4501166" cy="2407076"/>
          </a:xfrm>
          <a:prstGeom prst="rect">
            <a:avLst/>
          </a:prstGeom>
        </p:spPr>
      </p:pic>
      <p:pic>
        <p:nvPicPr>
          <p:cNvPr id="6" name="圖片 5">
            <a:extLst>
              <a:ext uri="{FF2B5EF4-FFF2-40B4-BE49-F238E27FC236}">
                <a16:creationId xmlns:a16="http://schemas.microsoft.com/office/drawing/2014/main" id="{88CEEC36-C264-414E-A820-C2AB72EC39DC}"/>
              </a:ext>
            </a:extLst>
          </p:cNvPr>
          <p:cNvPicPr/>
          <p:nvPr/>
        </p:nvPicPr>
        <p:blipFill>
          <a:blip r:embed="rId4"/>
          <a:stretch>
            <a:fillRect/>
          </a:stretch>
        </p:blipFill>
        <p:spPr>
          <a:xfrm>
            <a:off x="4958367" y="2186770"/>
            <a:ext cx="3682365" cy="1870075"/>
          </a:xfrm>
          <a:prstGeom prst="rect">
            <a:avLst/>
          </a:prstGeom>
        </p:spPr>
      </p:pic>
      <p:sp>
        <p:nvSpPr>
          <p:cNvPr id="7" name="文字方塊 6">
            <a:extLst>
              <a:ext uri="{FF2B5EF4-FFF2-40B4-BE49-F238E27FC236}">
                <a16:creationId xmlns:a16="http://schemas.microsoft.com/office/drawing/2014/main" id="{0B1F297E-5B45-4EE2-ABF8-A9CE9C077747}"/>
              </a:ext>
            </a:extLst>
          </p:cNvPr>
          <p:cNvSpPr txBox="1"/>
          <p:nvPr/>
        </p:nvSpPr>
        <p:spPr>
          <a:xfrm>
            <a:off x="457200" y="4194810"/>
            <a:ext cx="8183532" cy="1384995"/>
          </a:xfrm>
          <a:prstGeom prst="rect">
            <a:avLst/>
          </a:prstGeom>
          <a:noFill/>
        </p:spPr>
        <p:txBody>
          <a:bodyPr wrap="square" rtlCol="0">
            <a:spAutoFit/>
          </a:bodyPr>
          <a:lstStyle/>
          <a:p>
            <a:r>
              <a:rPr lang="zh-TW" altLang="zh-TW" dirty="0"/>
              <a:t>第一個為目標函數，求最小的</a:t>
            </a:r>
            <a:r>
              <a:rPr lang="en-US" altLang="zh-TW" dirty="0"/>
              <a:t>VNF</a:t>
            </a:r>
            <a:r>
              <a:rPr lang="zh-TW" altLang="zh-TW" dirty="0"/>
              <a:t>數量</a:t>
            </a:r>
          </a:p>
          <a:p>
            <a:r>
              <a:rPr lang="zh-TW" altLang="zh-TW" dirty="0"/>
              <a:t>下面兩個為</a:t>
            </a:r>
            <a:r>
              <a:rPr lang="en-US" altLang="zh-TW" dirty="0"/>
              <a:t>constraint:</a:t>
            </a:r>
          </a:p>
          <a:p>
            <a:r>
              <a:rPr lang="en-US" altLang="zh-TW" dirty="0"/>
              <a:t>	1.</a:t>
            </a:r>
            <a:r>
              <a:rPr lang="zh-TW" altLang="zh-TW" dirty="0"/>
              <a:t>第一個為整體的</a:t>
            </a:r>
            <a:r>
              <a:rPr lang="en-US" altLang="zh-TW" dirty="0"/>
              <a:t>resource(flow j</a:t>
            </a:r>
            <a:r>
              <a:rPr lang="zh-TW" altLang="en-US" dirty="0"/>
              <a:t>路徑上的點的</a:t>
            </a:r>
            <a:r>
              <a:rPr lang="en-US" altLang="zh-TW" dirty="0"/>
              <a:t>resource</a:t>
            </a:r>
            <a:r>
              <a:rPr lang="zh-TW" altLang="en-US" dirty="0"/>
              <a:t>總和</a:t>
            </a:r>
            <a:r>
              <a:rPr lang="en-US" altLang="zh-TW" dirty="0"/>
              <a:t>)</a:t>
            </a:r>
            <a:r>
              <a:rPr lang="zh-TW" altLang="zh-TW" dirty="0"/>
              <a:t>必須大於</a:t>
            </a:r>
            <a:r>
              <a:rPr lang="en-US" altLang="zh-TW" dirty="0"/>
              <a:t>rate </a:t>
            </a:r>
            <a:r>
              <a:rPr lang="en-US" altLang="zh-TW" dirty="0" err="1"/>
              <a:t>d</a:t>
            </a:r>
            <a:r>
              <a:rPr lang="en-US" altLang="zh-TW" baseline="-25000" dirty="0" err="1"/>
              <a:t>j</a:t>
            </a:r>
            <a:endParaRPr lang="en-US" altLang="zh-TW" baseline="-25000" dirty="0"/>
          </a:p>
          <a:p>
            <a:r>
              <a:rPr lang="en-US" altLang="zh-TW" baseline="-25000" dirty="0"/>
              <a:t>	</a:t>
            </a:r>
            <a:r>
              <a:rPr lang="en-US" altLang="zh-TW" dirty="0"/>
              <a:t>2.</a:t>
            </a:r>
            <a:r>
              <a:rPr lang="zh-TW" altLang="zh-TW" dirty="0"/>
              <a:t>第二個為整體的</a:t>
            </a:r>
            <a:r>
              <a:rPr lang="en-US" altLang="zh-TW" dirty="0"/>
              <a:t>flow(</a:t>
            </a:r>
            <a:r>
              <a:rPr lang="zh-TW" altLang="en-US" dirty="0"/>
              <a:t>分給點上的資源總合</a:t>
            </a:r>
            <a:r>
              <a:rPr lang="en-US" altLang="zh-TW" dirty="0"/>
              <a:t>)</a:t>
            </a:r>
            <a:r>
              <a:rPr lang="zh-TW" altLang="zh-TW" dirty="0"/>
              <a:t>必須小於全部節點可提供的運算量。</a:t>
            </a:r>
          </a:p>
          <a:p>
            <a:endParaRPr lang="zh-TW" altLang="zh-TW" dirty="0"/>
          </a:p>
          <a:p>
            <a:endParaRPr lang="zh-TW" altLang="en-US" dirty="0"/>
          </a:p>
        </p:txBody>
      </p:sp>
    </p:spTree>
    <p:extLst>
      <p:ext uri="{BB962C8B-B14F-4D97-AF65-F5344CB8AC3E}">
        <p14:creationId xmlns:p14="http://schemas.microsoft.com/office/powerpoint/2010/main" val="2698730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a:t>Outline</a:t>
            </a:r>
            <a:endParaRPr/>
          </a:p>
        </p:txBody>
      </p:sp>
      <p:sp>
        <p:nvSpPr>
          <p:cNvPr id="112" name="Google Shape;11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1313" indent="-341313">
              <a:spcBef>
                <a:spcPts val="400"/>
              </a:spcBef>
              <a:buClr>
                <a:srgbClr val="B7CCE4"/>
              </a:buClr>
              <a:buSzPts val="2000"/>
            </a:pPr>
            <a:r>
              <a:rPr lang="en-US" sz="2000" dirty="0">
                <a:solidFill>
                  <a:srgbClr val="B7CCE4"/>
                </a:solidFill>
                <a:latin typeface="Times New Roman"/>
                <a:cs typeface="Times New Roman"/>
                <a:sym typeface="Times New Roman"/>
              </a:rPr>
              <a:t>Abstract</a:t>
            </a:r>
            <a:endParaRPr sz="2000" dirty="0">
              <a:solidFill>
                <a:srgbClr val="B7CCE4"/>
              </a:solidFill>
              <a:latin typeface="Times New Roman"/>
              <a:cs typeface="Times New Roman"/>
              <a:sym typeface="Times New Roman"/>
            </a:endParaRPr>
          </a:p>
          <a:p>
            <a:pPr marL="341313" lvl="0" indent="-341313" algn="l" rtl="0">
              <a:lnSpc>
                <a:spcPct val="100000"/>
              </a:lnSpc>
              <a:spcBef>
                <a:spcPts val="400"/>
              </a:spcBef>
              <a:spcAft>
                <a:spcPts val="0"/>
              </a:spcAft>
              <a:buClr>
                <a:srgbClr val="B7CCE4"/>
              </a:buClr>
              <a:buSzPts val="2000"/>
              <a:buChar char="■"/>
            </a:pPr>
            <a:r>
              <a:rPr lang="en-US" sz="2000" dirty="0">
                <a:solidFill>
                  <a:srgbClr val="B7CCE4"/>
                </a:solidFill>
                <a:latin typeface="Times New Roman"/>
                <a:ea typeface="Times New Roman"/>
                <a:cs typeface="Times New Roman"/>
                <a:sym typeface="Times New Roman"/>
              </a:rPr>
              <a:t>Introduction</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System model and problem formulation</a:t>
            </a:r>
            <a:endParaRPr sz="2000" dirty="0">
              <a:solidFill>
                <a:srgbClr val="B7CCE4"/>
              </a:solidFill>
              <a:latin typeface="Times New Roman"/>
              <a:ea typeface="Times New Roman"/>
              <a:cs typeface="Times New Roman"/>
              <a:sym typeface="Times New Roman"/>
            </a:endParaRPr>
          </a:p>
          <a:p>
            <a:pPr marL="341313" lvl="0" indent="-341313">
              <a:spcBef>
                <a:spcPts val="0"/>
              </a:spcBef>
              <a:buClr>
                <a:schemeClr val="accent1"/>
              </a:buClr>
              <a:buSzPts val="2000"/>
            </a:pPr>
            <a:r>
              <a:rPr lang="en-US" altLang="zh-TW" sz="2000" dirty="0">
                <a:solidFill>
                  <a:schemeClr val="accent1"/>
                </a:solidFill>
                <a:latin typeface="Times New Roman"/>
                <a:cs typeface="Times New Roman"/>
                <a:sym typeface="Times New Roman"/>
              </a:rPr>
              <a:t>Hardness of JPA-VNF</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Asymptotically </a:t>
            </a:r>
            <a:r>
              <a:rPr lang="en-US" altLang="zh-TW" sz="2000" dirty="0" err="1">
                <a:solidFill>
                  <a:srgbClr val="B7CCE4"/>
                </a:solidFill>
                <a:latin typeface="Times New Roman"/>
                <a:ea typeface="Times New Roman"/>
                <a:cs typeface="Times New Roman"/>
                <a:sym typeface="Times New Roman"/>
              </a:rPr>
              <a:t>optmal</a:t>
            </a:r>
            <a:r>
              <a:rPr lang="en-US" altLang="zh-TW" sz="2000" dirty="0">
                <a:solidFill>
                  <a:srgbClr val="B7CCE4"/>
                </a:solidFill>
                <a:latin typeface="Times New Roman"/>
                <a:ea typeface="Times New Roman"/>
                <a:cs typeface="Times New Roman"/>
                <a:sym typeface="Times New Roman"/>
              </a:rPr>
              <a:t> greedy algorithms</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Numerical results</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Conclusion</a:t>
            </a:r>
          </a:p>
        </p:txBody>
      </p:sp>
      <p:sp>
        <p:nvSpPr>
          <p:cNvPr id="113" name="Google Shape;113;p14"/>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600"/>
              <a:buNone/>
            </a:pPr>
            <a:fld id="{00000000-1234-1234-1234-123412341234}" type="slidenum">
              <a:rPr lang="en-US" sz="1600" b="1" i="0" u="none" strike="noStrike" cap="none">
                <a:solidFill>
                  <a:srgbClr val="898989"/>
                </a:solidFill>
                <a:latin typeface="Calibri"/>
                <a:ea typeface="Calibri"/>
                <a:cs typeface="Calibri"/>
                <a:sym typeface="Calibri"/>
              </a:rPr>
              <a:t>12</a:t>
            </a:fld>
            <a:endParaRPr sz="1600" b="1"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222441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F384CF7-49FE-4476-B078-580EE7418CC5}"/>
              </a:ext>
            </a:extLst>
          </p:cNvPr>
          <p:cNvSpPr>
            <a:spLocks noGrp="1"/>
          </p:cNvSpPr>
          <p:nvPr>
            <p:ph type="title"/>
          </p:nvPr>
        </p:nvSpPr>
        <p:spPr/>
        <p:txBody>
          <a:bodyPr/>
          <a:lstStyle/>
          <a:p>
            <a:r>
              <a:rPr lang="en-US" altLang="zh-TW" dirty="0"/>
              <a:t>Hardness of JPA-VNF</a:t>
            </a:r>
            <a:endParaRPr lang="zh-TW" altLang="en-US" dirty="0"/>
          </a:p>
        </p:txBody>
      </p:sp>
      <p:sp>
        <p:nvSpPr>
          <p:cNvPr id="3" name="文字版面配置區 2">
            <a:extLst>
              <a:ext uri="{FF2B5EF4-FFF2-40B4-BE49-F238E27FC236}">
                <a16:creationId xmlns:a16="http://schemas.microsoft.com/office/drawing/2014/main" id="{BBBCD03F-5ED9-49C8-984C-F6451BF8B6BB}"/>
              </a:ext>
            </a:extLst>
          </p:cNvPr>
          <p:cNvSpPr>
            <a:spLocks noGrp="1"/>
          </p:cNvSpPr>
          <p:nvPr>
            <p:ph type="body" idx="1"/>
          </p:nvPr>
        </p:nvSpPr>
        <p:spPr/>
        <p:txBody>
          <a:bodyPr/>
          <a:lstStyle/>
          <a:p>
            <a:r>
              <a:rPr lang="nl-NL" altLang="zh-TW" dirty="0"/>
              <a:t>Theorem 1: JPA-VNF is NP-hard.</a:t>
            </a:r>
          </a:p>
          <a:p>
            <a:endParaRPr lang="nl-NL" altLang="zh-TW" dirty="0"/>
          </a:p>
          <a:p>
            <a:pPr>
              <a:lnSpc>
                <a:spcPct val="150000"/>
              </a:lnSpc>
            </a:pPr>
            <a:r>
              <a:rPr lang="en-US" altLang="zh-TW" sz="1800" dirty="0"/>
              <a:t>We show that there is a feasible solution with k VNF instances for the JPA-VNF problem if and only if there exists a feasible solution of k subsets in for the set cover problem.</a:t>
            </a:r>
            <a:endParaRPr lang="zh-TW" altLang="en-US" sz="1800" dirty="0"/>
          </a:p>
        </p:txBody>
      </p:sp>
      <p:sp>
        <p:nvSpPr>
          <p:cNvPr id="4" name="投影片編號版面配置區 3">
            <a:extLst>
              <a:ext uri="{FF2B5EF4-FFF2-40B4-BE49-F238E27FC236}">
                <a16:creationId xmlns:a16="http://schemas.microsoft.com/office/drawing/2014/main" id="{6CF1C17A-2E5E-49F3-A4C1-3013809E20BE}"/>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927115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F384CF7-49FE-4476-B078-580EE7418CC5}"/>
              </a:ext>
            </a:extLst>
          </p:cNvPr>
          <p:cNvSpPr>
            <a:spLocks noGrp="1"/>
          </p:cNvSpPr>
          <p:nvPr>
            <p:ph type="title"/>
          </p:nvPr>
        </p:nvSpPr>
        <p:spPr/>
        <p:txBody>
          <a:bodyPr/>
          <a:lstStyle/>
          <a:p>
            <a:r>
              <a:rPr lang="en-US" altLang="zh-TW" dirty="0"/>
              <a:t>Hardness of JPA-VNF</a:t>
            </a:r>
            <a:endParaRPr lang="zh-TW" altLang="en-US" dirty="0"/>
          </a:p>
        </p:txBody>
      </p:sp>
      <p:sp>
        <p:nvSpPr>
          <p:cNvPr id="4" name="投影片編號版面配置區 3">
            <a:extLst>
              <a:ext uri="{FF2B5EF4-FFF2-40B4-BE49-F238E27FC236}">
                <a16:creationId xmlns:a16="http://schemas.microsoft.com/office/drawing/2014/main" id="{6CF1C17A-2E5E-49F3-A4C1-3013809E20BE}"/>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14</a:t>
            </a:fld>
            <a:endParaRPr lang="en-US"/>
          </a:p>
        </p:txBody>
      </p:sp>
      <p:sp>
        <p:nvSpPr>
          <p:cNvPr id="10" name="Rectangle 10">
            <a:extLst>
              <a:ext uri="{FF2B5EF4-FFF2-40B4-BE49-F238E27FC236}">
                <a16:creationId xmlns:a16="http://schemas.microsoft.com/office/drawing/2014/main" id="{50EE7533-4BA5-4715-B820-303F55EFFFF8}"/>
              </a:ext>
            </a:extLst>
          </p:cNvPr>
          <p:cNvSpPr>
            <a:spLocks noChangeArrowheads="1"/>
          </p:cNvSpPr>
          <p:nvPr/>
        </p:nvSpPr>
        <p:spPr bwMode="auto">
          <a:xfrm>
            <a:off x="674370" y="2157889"/>
            <a:ext cx="376047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zh-TW" sz="2400" dirty="0">
                <a:solidFill>
                  <a:srgbClr val="17365D"/>
                </a:solidFill>
                <a:latin typeface="Microsoft JhengHei"/>
                <a:ea typeface="Microsoft JhengHei"/>
                <a:sym typeface="Microsoft JhengHei"/>
              </a:rPr>
              <a:t>set cover problem </a:t>
            </a:r>
          </a:p>
        </p:txBody>
      </p:sp>
      <p:pic>
        <p:nvPicPr>
          <p:cNvPr id="1033" name="圖片 5">
            <a:extLst>
              <a:ext uri="{FF2B5EF4-FFF2-40B4-BE49-F238E27FC236}">
                <a16:creationId xmlns:a16="http://schemas.microsoft.com/office/drawing/2014/main" id="{693E79BF-C30D-498D-92FD-5943ADB34A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651" y="2114951"/>
            <a:ext cx="1210349" cy="547539"/>
          </a:xfrm>
          <a:prstGeom prst="rect">
            <a:avLst/>
          </a:prstGeom>
          <a:noFill/>
          <a:extLst>
            <a:ext uri="{909E8E84-426E-40DD-AFC4-6F175D3DCCD1}">
              <a14:hiddenFill xmlns:a14="http://schemas.microsoft.com/office/drawing/2010/main">
                <a:solidFill>
                  <a:srgbClr val="FFFFFF"/>
                </a:solidFill>
              </a14:hiddenFill>
            </a:ext>
          </a:extLst>
        </p:spPr>
      </p:pic>
      <p:sp>
        <p:nvSpPr>
          <p:cNvPr id="11" name="文字方塊 10">
            <a:extLst>
              <a:ext uri="{FF2B5EF4-FFF2-40B4-BE49-F238E27FC236}">
                <a16:creationId xmlns:a16="http://schemas.microsoft.com/office/drawing/2014/main" id="{132B097F-1315-47F9-8613-5A073434CD27}"/>
              </a:ext>
            </a:extLst>
          </p:cNvPr>
          <p:cNvSpPr txBox="1"/>
          <p:nvPr/>
        </p:nvSpPr>
        <p:spPr>
          <a:xfrm>
            <a:off x="601980" y="3090446"/>
            <a:ext cx="4960620" cy="677108"/>
          </a:xfrm>
          <a:prstGeom prst="rect">
            <a:avLst/>
          </a:prstGeom>
          <a:noFill/>
        </p:spPr>
        <p:txBody>
          <a:bodyPr wrap="square" rtlCol="0">
            <a:spAutoFit/>
          </a:bodyPr>
          <a:lstStyle/>
          <a:p>
            <a:r>
              <a:rPr lang="en-US" altLang="zh-TW" sz="2400" dirty="0">
                <a:solidFill>
                  <a:srgbClr val="17365D"/>
                </a:solidFill>
                <a:latin typeface="Microsoft JhengHei"/>
                <a:ea typeface="Microsoft JhengHei"/>
              </a:rPr>
              <a:t>(G,F,R) of the JPA-VNF problem</a:t>
            </a:r>
            <a:endParaRPr lang="zh-TW" altLang="zh-TW" sz="2400" dirty="0">
              <a:solidFill>
                <a:srgbClr val="17365D"/>
              </a:solidFill>
              <a:latin typeface="Microsoft JhengHei"/>
              <a:ea typeface="Microsoft JhengHei"/>
            </a:endParaRPr>
          </a:p>
          <a:p>
            <a:endParaRPr lang="zh-TW" altLang="en-US" dirty="0"/>
          </a:p>
        </p:txBody>
      </p:sp>
      <p:sp>
        <p:nvSpPr>
          <p:cNvPr id="12" name="文字方塊 11">
            <a:extLst>
              <a:ext uri="{FF2B5EF4-FFF2-40B4-BE49-F238E27FC236}">
                <a16:creationId xmlns:a16="http://schemas.microsoft.com/office/drawing/2014/main" id="{2FA3DDF8-2BF5-42D7-A8FC-025FE73CCCB8}"/>
              </a:ext>
            </a:extLst>
          </p:cNvPr>
          <p:cNvSpPr txBox="1"/>
          <p:nvPr/>
        </p:nvSpPr>
        <p:spPr>
          <a:xfrm>
            <a:off x="674370" y="4034790"/>
            <a:ext cx="7498080" cy="923330"/>
          </a:xfrm>
          <a:prstGeom prst="rect">
            <a:avLst/>
          </a:prstGeom>
          <a:noFill/>
        </p:spPr>
        <p:txBody>
          <a:bodyPr wrap="square" rtlCol="0">
            <a:spAutoFit/>
          </a:bodyPr>
          <a:lstStyle/>
          <a:p>
            <a:r>
              <a:rPr lang="en-US" altLang="zh-TW" sz="1800" dirty="0">
                <a:solidFill>
                  <a:srgbClr val="17365D"/>
                </a:solidFill>
                <a:latin typeface="Microsoft JhengHei"/>
                <a:ea typeface="Microsoft JhengHei"/>
                <a:sym typeface="Microsoft JhengHei"/>
              </a:rPr>
              <a:t>For each subset </a:t>
            </a:r>
            <a:r>
              <a:rPr lang="en-US" altLang="zh-TW" sz="1800" dirty="0" err="1">
                <a:solidFill>
                  <a:srgbClr val="17365D"/>
                </a:solidFill>
                <a:latin typeface="Microsoft JhengHei"/>
                <a:ea typeface="Microsoft JhengHei"/>
                <a:sym typeface="Microsoft JhengHei"/>
              </a:rPr>
              <a:t>ui</a:t>
            </a:r>
            <a:r>
              <a:rPr lang="en-US" altLang="zh-TW" sz="1800" dirty="0">
                <a:solidFill>
                  <a:srgbClr val="17365D"/>
                </a:solidFill>
                <a:latin typeface="Microsoft JhengHei"/>
                <a:ea typeface="Microsoft JhengHei"/>
                <a:sym typeface="Microsoft JhengHei"/>
              </a:rPr>
              <a:t> </a:t>
            </a:r>
            <a:r>
              <a:rPr lang="zh-TW" altLang="en-US" sz="1800" dirty="0">
                <a:solidFill>
                  <a:srgbClr val="17365D"/>
                </a:solidFill>
                <a:latin typeface="Microsoft JhengHei"/>
                <a:ea typeface="Microsoft JhengHei"/>
              </a:rPr>
              <a:t>∈ </a:t>
            </a:r>
            <a:r>
              <a:rPr lang="el-GR" altLang="zh-TW" sz="1800" dirty="0">
                <a:solidFill>
                  <a:srgbClr val="17365D"/>
                </a:solidFill>
                <a:latin typeface="Microsoft JhengHei"/>
                <a:ea typeface="Microsoft JhengHei"/>
                <a:sym typeface="Calibri"/>
              </a:rPr>
              <a:t>Φ</a:t>
            </a:r>
            <a:r>
              <a:rPr lang="en-US" altLang="zh-TW" sz="1800" dirty="0">
                <a:solidFill>
                  <a:srgbClr val="17365D"/>
                </a:solidFill>
                <a:latin typeface="Microsoft JhengHei"/>
                <a:ea typeface="Microsoft JhengHei"/>
                <a:sym typeface="Microsoft JhengHei"/>
              </a:rPr>
              <a:t>, we add one node vi to G.</a:t>
            </a:r>
          </a:p>
          <a:p>
            <a:r>
              <a:rPr lang="en-US" altLang="zh-TW" sz="1800" dirty="0">
                <a:solidFill>
                  <a:srgbClr val="17365D"/>
                </a:solidFill>
                <a:latin typeface="Microsoft JhengHei"/>
                <a:ea typeface="Microsoft JhengHei"/>
                <a:sym typeface="Microsoft JhengHei"/>
              </a:rPr>
              <a:t>For each element </a:t>
            </a:r>
            <a:r>
              <a:rPr lang="en-US" altLang="zh-TW" sz="1800" dirty="0" err="1">
                <a:solidFill>
                  <a:srgbClr val="17365D"/>
                </a:solidFill>
                <a:latin typeface="Microsoft JhengHei"/>
                <a:ea typeface="Microsoft JhengHei"/>
                <a:sym typeface="Microsoft JhengHei"/>
              </a:rPr>
              <a:t>ej</a:t>
            </a:r>
            <a:r>
              <a:rPr lang="en-US" altLang="zh-TW" sz="1800" dirty="0">
                <a:solidFill>
                  <a:srgbClr val="17365D"/>
                </a:solidFill>
                <a:latin typeface="Microsoft JhengHei"/>
                <a:ea typeface="Microsoft JhengHei"/>
                <a:sym typeface="Microsoft JhengHei"/>
              </a:rPr>
              <a:t> </a:t>
            </a:r>
            <a:r>
              <a:rPr lang="zh-TW" altLang="en-US" sz="1800" dirty="0">
                <a:solidFill>
                  <a:srgbClr val="17365D"/>
                </a:solidFill>
                <a:latin typeface="Microsoft JhengHei"/>
                <a:ea typeface="Microsoft JhengHei"/>
              </a:rPr>
              <a:t>∈</a:t>
            </a:r>
            <a:r>
              <a:rPr lang="zh-TW" altLang="en-US" b="1" dirty="0"/>
              <a:t> </a:t>
            </a:r>
            <a:r>
              <a:rPr lang="en-US" altLang="zh-TW" sz="1800" dirty="0">
                <a:solidFill>
                  <a:srgbClr val="17365D"/>
                </a:solidFill>
                <a:latin typeface="Microsoft JhengHei"/>
                <a:ea typeface="Microsoft JhengHei"/>
                <a:sym typeface="Microsoft JhengHei"/>
              </a:rPr>
              <a:t>U, we construct a flow fj.</a:t>
            </a:r>
          </a:p>
          <a:p>
            <a:r>
              <a:rPr lang="en-US" altLang="zh-TW" sz="1800" dirty="0">
                <a:solidFill>
                  <a:srgbClr val="17365D"/>
                </a:solidFill>
                <a:latin typeface="Microsoft JhengHei"/>
                <a:ea typeface="Microsoft JhengHei"/>
              </a:rPr>
              <a:t>The path </a:t>
            </a:r>
            <a:r>
              <a:rPr lang="en-US" altLang="zh-TW" sz="1800" dirty="0" err="1">
                <a:solidFill>
                  <a:srgbClr val="17365D"/>
                </a:solidFill>
                <a:latin typeface="Microsoft JhengHei"/>
                <a:ea typeface="Microsoft JhengHei"/>
              </a:rPr>
              <a:t>Pj</a:t>
            </a:r>
            <a:r>
              <a:rPr lang="en-US" altLang="zh-TW" sz="1800" dirty="0">
                <a:solidFill>
                  <a:srgbClr val="17365D"/>
                </a:solidFill>
                <a:latin typeface="Microsoft JhengHei"/>
                <a:ea typeface="Microsoft JhengHei"/>
              </a:rPr>
              <a:t> of flow fj contains vi if </a:t>
            </a:r>
            <a:r>
              <a:rPr lang="en-US" altLang="zh-TW" sz="1800" dirty="0" err="1">
                <a:solidFill>
                  <a:srgbClr val="17365D"/>
                </a:solidFill>
                <a:latin typeface="Microsoft JhengHei"/>
                <a:ea typeface="Microsoft JhengHei"/>
              </a:rPr>
              <a:t>ei</a:t>
            </a:r>
            <a:r>
              <a:rPr lang="en-US" altLang="zh-TW" sz="1800" dirty="0">
                <a:solidFill>
                  <a:srgbClr val="17365D"/>
                </a:solidFill>
                <a:latin typeface="Microsoft JhengHei"/>
                <a:ea typeface="Microsoft JhengHei"/>
              </a:rPr>
              <a:t> is an element of </a:t>
            </a:r>
            <a:r>
              <a:rPr lang="en-US" altLang="zh-TW" sz="1800" dirty="0" err="1">
                <a:solidFill>
                  <a:srgbClr val="17365D"/>
                </a:solidFill>
                <a:latin typeface="Microsoft JhengHei"/>
                <a:ea typeface="Microsoft JhengHei"/>
              </a:rPr>
              <a:t>uj</a:t>
            </a:r>
            <a:r>
              <a:rPr lang="en-US" altLang="zh-TW" sz="1800" dirty="0">
                <a:solidFill>
                  <a:srgbClr val="17365D"/>
                </a:solidFill>
                <a:latin typeface="Microsoft JhengHei"/>
                <a:ea typeface="Microsoft JhengHei"/>
              </a:rPr>
              <a:t>.</a:t>
            </a:r>
            <a:r>
              <a:rPr lang="en-US" altLang="zh-TW" sz="1800" dirty="0">
                <a:solidFill>
                  <a:srgbClr val="17365D"/>
                </a:solidFill>
                <a:latin typeface="Microsoft JhengHei"/>
                <a:ea typeface="Microsoft JhengHei"/>
                <a:sym typeface="Microsoft JhengHei"/>
              </a:rPr>
              <a:t> </a:t>
            </a:r>
            <a:endParaRPr lang="zh-TW" altLang="en-US" sz="1800" dirty="0">
              <a:solidFill>
                <a:srgbClr val="17365D"/>
              </a:solidFill>
              <a:latin typeface="Microsoft JhengHei"/>
              <a:ea typeface="Microsoft JhengHei"/>
              <a:sym typeface="Microsoft JhengHei"/>
            </a:endParaRPr>
          </a:p>
        </p:txBody>
      </p:sp>
      <p:pic>
        <p:nvPicPr>
          <p:cNvPr id="18" name="圖片 17">
            <a:extLst>
              <a:ext uri="{FF2B5EF4-FFF2-40B4-BE49-F238E27FC236}">
                <a16:creationId xmlns:a16="http://schemas.microsoft.com/office/drawing/2014/main" id="{80A0861F-343F-471C-951B-38E9C268A24F}"/>
              </a:ext>
            </a:extLst>
          </p:cNvPr>
          <p:cNvPicPr/>
          <p:nvPr/>
        </p:nvPicPr>
        <p:blipFill>
          <a:blip r:embed="rId4"/>
          <a:stretch>
            <a:fillRect/>
          </a:stretch>
        </p:blipFill>
        <p:spPr>
          <a:xfrm>
            <a:off x="6771004" y="4629150"/>
            <a:ext cx="1607185" cy="328970"/>
          </a:xfrm>
          <a:prstGeom prst="rect">
            <a:avLst/>
          </a:prstGeom>
        </p:spPr>
      </p:pic>
    </p:spTree>
    <p:extLst>
      <p:ext uri="{BB962C8B-B14F-4D97-AF65-F5344CB8AC3E}">
        <p14:creationId xmlns:p14="http://schemas.microsoft.com/office/powerpoint/2010/main" val="3521128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F384CF7-49FE-4476-B078-580EE7418CC5}"/>
              </a:ext>
            </a:extLst>
          </p:cNvPr>
          <p:cNvSpPr>
            <a:spLocks noGrp="1"/>
          </p:cNvSpPr>
          <p:nvPr>
            <p:ph type="title"/>
          </p:nvPr>
        </p:nvSpPr>
        <p:spPr/>
        <p:txBody>
          <a:bodyPr/>
          <a:lstStyle/>
          <a:p>
            <a:r>
              <a:rPr lang="en-US" altLang="zh-TW" dirty="0"/>
              <a:t>Hardness of JPA-VNF</a:t>
            </a:r>
            <a:endParaRPr lang="zh-TW" altLang="en-US" dirty="0"/>
          </a:p>
        </p:txBody>
      </p:sp>
      <p:sp>
        <p:nvSpPr>
          <p:cNvPr id="4" name="投影片編號版面配置區 3">
            <a:extLst>
              <a:ext uri="{FF2B5EF4-FFF2-40B4-BE49-F238E27FC236}">
                <a16:creationId xmlns:a16="http://schemas.microsoft.com/office/drawing/2014/main" id="{6CF1C17A-2E5E-49F3-A4C1-3013809E20BE}"/>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15</a:t>
            </a:fld>
            <a:endParaRPr lang="en-US"/>
          </a:p>
        </p:txBody>
      </p:sp>
      <p:pic>
        <p:nvPicPr>
          <p:cNvPr id="5" name="圖片 4">
            <a:extLst>
              <a:ext uri="{FF2B5EF4-FFF2-40B4-BE49-F238E27FC236}">
                <a16:creationId xmlns:a16="http://schemas.microsoft.com/office/drawing/2014/main" id="{6128B4C3-AFA2-4D60-8DF5-176DEDD96496}"/>
              </a:ext>
            </a:extLst>
          </p:cNvPr>
          <p:cNvPicPr/>
          <p:nvPr/>
        </p:nvPicPr>
        <p:blipFill>
          <a:blip r:embed="rId3"/>
          <a:stretch>
            <a:fillRect/>
          </a:stretch>
        </p:blipFill>
        <p:spPr>
          <a:xfrm>
            <a:off x="457201" y="1649769"/>
            <a:ext cx="4501166" cy="2407076"/>
          </a:xfrm>
          <a:prstGeom prst="rect">
            <a:avLst/>
          </a:prstGeom>
        </p:spPr>
      </p:pic>
      <p:sp>
        <p:nvSpPr>
          <p:cNvPr id="6" name="文字方塊 5">
            <a:extLst>
              <a:ext uri="{FF2B5EF4-FFF2-40B4-BE49-F238E27FC236}">
                <a16:creationId xmlns:a16="http://schemas.microsoft.com/office/drawing/2014/main" id="{2B3C3A30-61C0-4245-A4FB-6B480E25E809}"/>
              </a:ext>
            </a:extLst>
          </p:cNvPr>
          <p:cNvSpPr txBox="1"/>
          <p:nvPr/>
        </p:nvSpPr>
        <p:spPr>
          <a:xfrm>
            <a:off x="708660" y="4366260"/>
            <a:ext cx="6960870" cy="1200329"/>
          </a:xfrm>
          <a:prstGeom prst="rect">
            <a:avLst/>
          </a:prstGeom>
          <a:noFill/>
        </p:spPr>
        <p:txBody>
          <a:bodyPr wrap="square" rtlCol="0">
            <a:spAutoFit/>
          </a:bodyPr>
          <a:lstStyle/>
          <a:p>
            <a:r>
              <a:rPr lang="pl-PL" altLang="zh-TW" sz="1800" dirty="0">
                <a:solidFill>
                  <a:srgbClr val="17365D"/>
                </a:solidFill>
                <a:latin typeface="Microsoft JhengHei"/>
                <a:ea typeface="Microsoft JhengHei"/>
              </a:rPr>
              <a:t>Consider a set cover problem with </a:t>
            </a:r>
            <a:endParaRPr lang="en-US" altLang="zh-TW" sz="1800" dirty="0">
              <a:solidFill>
                <a:srgbClr val="17365D"/>
              </a:solidFill>
              <a:latin typeface="Microsoft JhengHei"/>
              <a:ea typeface="Microsoft JhengHei"/>
            </a:endParaRPr>
          </a:p>
          <a:p>
            <a:r>
              <a:rPr lang="pl-PL" altLang="zh-TW" sz="1800" dirty="0">
                <a:solidFill>
                  <a:srgbClr val="17365D"/>
                </a:solidFill>
                <a:latin typeface="Microsoft JhengHei"/>
                <a:ea typeface="Microsoft JhengHei"/>
              </a:rPr>
              <a:t>U = </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1</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2</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3</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 and</a:t>
            </a:r>
            <a:r>
              <a:rPr lang="el-GR" altLang="zh-TW" sz="1800" dirty="0">
                <a:solidFill>
                  <a:srgbClr val="17365D"/>
                </a:solidFill>
                <a:latin typeface="Microsoft JhengHei"/>
                <a:ea typeface="Microsoft JhengHei"/>
                <a:sym typeface="Calibri"/>
              </a:rPr>
              <a:t> Φ</a:t>
            </a:r>
            <a:r>
              <a:rPr lang="pl-PL" altLang="zh-TW" sz="1800" dirty="0">
                <a:solidFill>
                  <a:srgbClr val="17365D"/>
                </a:solidFill>
                <a:latin typeface="Microsoft JhengHei"/>
                <a:ea typeface="Microsoft JhengHei"/>
              </a:rPr>
              <a:t> = </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u1 u2</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 u6</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 , </a:t>
            </a:r>
            <a:endParaRPr lang="en-US" altLang="zh-TW" sz="1800" dirty="0">
              <a:solidFill>
                <a:srgbClr val="17365D"/>
              </a:solidFill>
              <a:latin typeface="Microsoft JhengHei"/>
              <a:ea typeface="Microsoft JhengHei"/>
            </a:endParaRPr>
          </a:p>
          <a:p>
            <a:r>
              <a:rPr lang="pl-PL" altLang="zh-TW" sz="1800" dirty="0">
                <a:solidFill>
                  <a:srgbClr val="17365D"/>
                </a:solidFill>
                <a:latin typeface="Microsoft JhengHei"/>
                <a:ea typeface="Microsoft JhengHei"/>
              </a:rPr>
              <a:t>where u1 = </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2</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 , u2 = </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1</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 , u3 = </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1</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2</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 , u4 = </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1</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3</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 , u5 = </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3</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 , and u6 = </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2</a:t>
            </a:r>
            <a:r>
              <a:rPr lang="en-US" altLang="zh-TW" sz="1800" dirty="0">
                <a:solidFill>
                  <a:srgbClr val="17365D"/>
                </a:solidFill>
                <a:latin typeface="Microsoft JhengHei"/>
                <a:ea typeface="Microsoft JhengHei"/>
              </a:rPr>
              <a:t>}</a:t>
            </a:r>
            <a:r>
              <a:rPr lang="pl-PL" altLang="zh-TW" sz="1800" dirty="0">
                <a:solidFill>
                  <a:srgbClr val="17365D"/>
                </a:solidFill>
                <a:latin typeface="Microsoft JhengHei"/>
                <a:ea typeface="Microsoft JhengHei"/>
              </a:rPr>
              <a:t> . </a:t>
            </a:r>
            <a:endParaRPr lang="zh-TW" altLang="en-US" sz="1800" dirty="0">
              <a:solidFill>
                <a:srgbClr val="17365D"/>
              </a:solidFill>
              <a:latin typeface="Microsoft JhengHei"/>
              <a:ea typeface="Microsoft JhengHei"/>
            </a:endParaRPr>
          </a:p>
        </p:txBody>
      </p:sp>
    </p:spTree>
    <p:extLst>
      <p:ext uri="{BB962C8B-B14F-4D97-AF65-F5344CB8AC3E}">
        <p14:creationId xmlns:p14="http://schemas.microsoft.com/office/powerpoint/2010/main" val="2906645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F8E0DE1-F34B-4A9B-BE9A-5305B9DCDB25}"/>
              </a:ext>
            </a:extLst>
          </p:cNvPr>
          <p:cNvSpPr>
            <a:spLocks noGrp="1"/>
          </p:cNvSpPr>
          <p:nvPr>
            <p:ph type="title"/>
          </p:nvPr>
        </p:nvSpPr>
        <p:spPr/>
        <p:txBody>
          <a:bodyPr/>
          <a:lstStyle/>
          <a:p>
            <a:r>
              <a:rPr lang="en-US" altLang="zh-TW" dirty="0"/>
              <a:t>Hardness of JPA-VNF</a:t>
            </a:r>
            <a:endParaRPr lang="zh-TW" altLang="en-US" dirty="0"/>
          </a:p>
        </p:txBody>
      </p:sp>
      <p:sp>
        <p:nvSpPr>
          <p:cNvPr id="3" name="文字版面配置區 2">
            <a:extLst>
              <a:ext uri="{FF2B5EF4-FFF2-40B4-BE49-F238E27FC236}">
                <a16:creationId xmlns:a16="http://schemas.microsoft.com/office/drawing/2014/main" id="{B8597C4C-14B6-46DB-9854-46F6E98E5554}"/>
              </a:ext>
            </a:extLst>
          </p:cNvPr>
          <p:cNvSpPr>
            <a:spLocks noGrp="1"/>
          </p:cNvSpPr>
          <p:nvPr>
            <p:ph type="body" idx="1"/>
          </p:nvPr>
        </p:nvSpPr>
        <p:spPr/>
        <p:txBody>
          <a:bodyPr/>
          <a:lstStyle/>
          <a:p>
            <a:r>
              <a:rPr lang="en-US" altLang="zh-TW" dirty="0"/>
              <a:t>Theorem 2: The JPA-VNF problem cannot be approximated within a factor of (1-o(1))</a:t>
            </a:r>
            <a:r>
              <a:rPr lang="en-US" altLang="zh-TW" dirty="0" err="1"/>
              <a:t>lnm</a:t>
            </a:r>
            <a:r>
              <a:rPr lang="en-US" altLang="zh-TW" dirty="0"/>
              <a:t> unless P=NP.</a:t>
            </a:r>
            <a:endParaRPr lang="zh-TW" altLang="en-US" dirty="0"/>
          </a:p>
        </p:txBody>
      </p:sp>
      <p:sp>
        <p:nvSpPr>
          <p:cNvPr id="4" name="投影片編號版面配置區 3">
            <a:extLst>
              <a:ext uri="{FF2B5EF4-FFF2-40B4-BE49-F238E27FC236}">
                <a16:creationId xmlns:a16="http://schemas.microsoft.com/office/drawing/2014/main" id="{41905D11-0883-4126-B96F-9CAD6EC3937E}"/>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16</a:t>
            </a:fld>
            <a:endParaRPr lang="en-US"/>
          </a:p>
        </p:txBody>
      </p:sp>
    </p:spTree>
    <p:extLst>
      <p:ext uri="{BB962C8B-B14F-4D97-AF65-F5344CB8AC3E}">
        <p14:creationId xmlns:p14="http://schemas.microsoft.com/office/powerpoint/2010/main" val="4050546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a:t>Outline</a:t>
            </a:r>
            <a:endParaRPr/>
          </a:p>
        </p:txBody>
      </p:sp>
      <p:sp>
        <p:nvSpPr>
          <p:cNvPr id="112" name="Google Shape;11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1313" indent="-341313">
              <a:spcBef>
                <a:spcPts val="400"/>
              </a:spcBef>
              <a:buClr>
                <a:srgbClr val="B7CCE4"/>
              </a:buClr>
              <a:buSzPts val="2000"/>
            </a:pPr>
            <a:r>
              <a:rPr lang="en-US" sz="2000" dirty="0">
                <a:solidFill>
                  <a:srgbClr val="B7CCE4"/>
                </a:solidFill>
                <a:latin typeface="Times New Roman"/>
                <a:cs typeface="Times New Roman"/>
                <a:sym typeface="Times New Roman"/>
              </a:rPr>
              <a:t>Abstract</a:t>
            </a:r>
            <a:endParaRPr sz="2000" dirty="0">
              <a:solidFill>
                <a:srgbClr val="B7CCE4"/>
              </a:solidFill>
              <a:latin typeface="Times New Roman"/>
              <a:cs typeface="Times New Roman"/>
              <a:sym typeface="Times New Roman"/>
            </a:endParaRPr>
          </a:p>
          <a:p>
            <a:pPr marL="341313" lvl="0" indent="-341313" algn="l" rtl="0">
              <a:lnSpc>
                <a:spcPct val="100000"/>
              </a:lnSpc>
              <a:spcBef>
                <a:spcPts val="400"/>
              </a:spcBef>
              <a:spcAft>
                <a:spcPts val="0"/>
              </a:spcAft>
              <a:buClr>
                <a:srgbClr val="B7CCE4"/>
              </a:buClr>
              <a:buSzPts val="2000"/>
              <a:buChar char="■"/>
            </a:pPr>
            <a:r>
              <a:rPr lang="en-US" sz="2000" dirty="0">
                <a:solidFill>
                  <a:srgbClr val="B7CCE4"/>
                </a:solidFill>
                <a:latin typeface="Times New Roman"/>
                <a:ea typeface="Times New Roman"/>
                <a:cs typeface="Times New Roman"/>
                <a:sym typeface="Times New Roman"/>
              </a:rPr>
              <a:t>Introduction</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System model and problem formulation</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Hardness of JPA-VNF</a:t>
            </a:r>
            <a:endParaRPr sz="2000" dirty="0">
              <a:solidFill>
                <a:srgbClr val="B7CCE4"/>
              </a:solidFill>
              <a:latin typeface="Times New Roman"/>
              <a:ea typeface="Times New Roman"/>
              <a:cs typeface="Times New Roman"/>
              <a:sym typeface="Times New Roman"/>
            </a:endParaRPr>
          </a:p>
          <a:p>
            <a:pPr marL="341313" indent="-341313">
              <a:spcBef>
                <a:spcPts val="0"/>
              </a:spcBef>
              <a:buClr>
                <a:schemeClr val="accent1"/>
              </a:buClr>
              <a:buSzPts val="2000"/>
            </a:pPr>
            <a:r>
              <a:rPr lang="en-US" altLang="zh-TW" sz="2000" dirty="0">
                <a:solidFill>
                  <a:schemeClr val="accent1"/>
                </a:solidFill>
                <a:latin typeface="Times New Roman"/>
                <a:cs typeface="Times New Roman"/>
                <a:sym typeface="Times New Roman"/>
              </a:rPr>
              <a:t>Asymptotically </a:t>
            </a:r>
            <a:r>
              <a:rPr lang="en-US" altLang="zh-TW" sz="2000" dirty="0" err="1">
                <a:solidFill>
                  <a:schemeClr val="accent1"/>
                </a:solidFill>
                <a:latin typeface="Times New Roman"/>
                <a:cs typeface="Times New Roman"/>
                <a:sym typeface="Times New Roman"/>
              </a:rPr>
              <a:t>optmal</a:t>
            </a:r>
            <a:r>
              <a:rPr lang="en-US" altLang="zh-TW" sz="2000" dirty="0">
                <a:solidFill>
                  <a:schemeClr val="accent1"/>
                </a:solidFill>
                <a:latin typeface="Times New Roman"/>
                <a:cs typeface="Times New Roman"/>
                <a:sym typeface="Times New Roman"/>
              </a:rPr>
              <a:t> greedy algorithms</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Numerical results</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Conclusion</a:t>
            </a:r>
          </a:p>
        </p:txBody>
      </p:sp>
      <p:sp>
        <p:nvSpPr>
          <p:cNvPr id="113" name="Google Shape;113;p14"/>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600"/>
              <a:buNone/>
            </a:pPr>
            <a:fld id="{00000000-1234-1234-1234-123412341234}" type="slidenum">
              <a:rPr lang="en-US" sz="1600" b="1" i="0" u="none" strike="noStrike" cap="none">
                <a:solidFill>
                  <a:srgbClr val="898989"/>
                </a:solidFill>
                <a:latin typeface="Calibri"/>
                <a:ea typeface="Calibri"/>
                <a:cs typeface="Calibri"/>
                <a:sym typeface="Calibri"/>
              </a:rPr>
              <a:t>17</a:t>
            </a:fld>
            <a:endParaRPr sz="1600" b="1"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1142926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8D565FD-43E6-4DE1-BD15-772BB87CF4F9}"/>
              </a:ext>
            </a:extLst>
          </p:cNvPr>
          <p:cNvSpPr>
            <a:spLocks noGrp="1"/>
          </p:cNvSpPr>
          <p:nvPr>
            <p:ph type="title"/>
          </p:nvPr>
        </p:nvSpPr>
        <p:spPr/>
        <p:txBody>
          <a:bodyPr/>
          <a:lstStyle/>
          <a:p>
            <a:r>
              <a:rPr lang="en-US" altLang="zh-TW"/>
              <a:t>Asymptotically optmal greedy algorithms</a:t>
            </a:r>
            <a:endParaRPr lang="zh-TW" altLang="en-US" dirty="0"/>
          </a:p>
        </p:txBody>
      </p:sp>
      <p:sp>
        <p:nvSpPr>
          <p:cNvPr id="3" name="文字版面配置區 2">
            <a:extLst>
              <a:ext uri="{FF2B5EF4-FFF2-40B4-BE49-F238E27FC236}">
                <a16:creationId xmlns:a16="http://schemas.microsoft.com/office/drawing/2014/main" id="{4360D8A7-441C-4CCD-86F0-37D42CA17645}"/>
              </a:ext>
            </a:extLst>
          </p:cNvPr>
          <p:cNvSpPr>
            <a:spLocks noGrp="1"/>
          </p:cNvSpPr>
          <p:nvPr>
            <p:ph type="body" idx="1"/>
          </p:nvPr>
        </p:nvSpPr>
        <p:spPr/>
        <p:txBody>
          <a:bodyPr/>
          <a:lstStyle/>
          <a:p>
            <a:r>
              <a:rPr lang="en-US" altLang="zh-TW" dirty="0"/>
              <a:t>Intuitions:</a:t>
            </a:r>
          </a:p>
          <a:p>
            <a:pPr marL="25400" indent="0">
              <a:lnSpc>
                <a:spcPct val="150000"/>
              </a:lnSpc>
              <a:buNone/>
            </a:pPr>
            <a:r>
              <a:rPr lang="en-US" altLang="zh-TW" sz="1800" dirty="0">
                <a:cs typeface="Arial"/>
                <a:sym typeface="Arial"/>
              </a:rPr>
              <a:t>For the set cover problem, a </a:t>
            </a:r>
            <a:r>
              <a:rPr lang="en-US" altLang="zh-TW" sz="1800" dirty="0">
                <a:solidFill>
                  <a:srgbClr val="FF0000"/>
                </a:solidFill>
                <a:cs typeface="Arial"/>
                <a:sym typeface="Arial"/>
              </a:rPr>
              <a:t>greedy algorithm </a:t>
            </a:r>
            <a:r>
              <a:rPr lang="en-US" altLang="zh-TW" sz="1800" dirty="0">
                <a:cs typeface="Arial"/>
                <a:sym typeface="Arial"/>
              </a:rPr>
              <a:t>is known to attain the best possible approximation ratio that a polynomial time algorithm can achieve.</a:t>
            </a:r>
          </a:p>
          <a:p>
            <a:pPr marL="25400" indent="0">
              <a:lnSpc>
                <a:spcPct val="150000"/>
              </a:lnSpc>
              <a:buNone/>
            </a:pPr>
            <a:endParaRPr lang="en-US" altLang="zh-TW" sz="1800" dirty="0">
              <a:cs typeface="Arial"/>
              <a:sym typeface="Arial"/>
            </a:endParaRPr>
          </a:p>
          <a:p>
            <a:pPr marL="25400" indent="0">
              <a:lnSpc>
                <a:spcPct val="150000"/>
              </a:lnSpc>
              <a:buNone/>
            </a:pPr>
            <a:r>
              <a:rPr lang="en-US" altLang="zh-TW" sz="1800" dirty="0"/>
              <a:t>Inspired by this greedy algorithm for the set cover problem, we develop two greedy algorithms for JPA-VNF.</a:t>
            </a:r>
            <a:endParaRPr lang="en-US" altLang="zh-TW" sz="1800" dirty="0">
              <a:cs typeface="Arial"/>
              <a:sym typeface="Arial"/>
            </a:endParaRPr>
          </a:p>
          <a:p>
            <a:pPr marL="25400" indent="0">
              <a:buNone/>
            </a:pPr>
            <a:endParaRPr lang="en-US" altLang="zh-TW" sz="1800" dirty="0">
              <a:cs typeface="Arial"/>
              <a:sym typeface="Arial"/>
            </a:endParaRPr>
          </a:p>
          <a:p>
            <a:pPr marL="25400" indent="0">
              <a:buNone/>
            </a:pPr>
            <a:endParaRPr lang="en-US" altLang="zh-TW" sz="1800" dirty="0">
              <a:cs typeface="Arial"/>
              <a:sym typeface="Arial"/>
            </a:endParaRPr>
          </a:p>
        </p:txBody>
      </p:sp>
      <p:sp>
        <p:nvSpPr>
          <p:cNvPr id="4" name="投影片編號版面配置區 3">
            <a:extLst>
              <a:ext uri="{FF2B5EF4-FFF2-40B4-BE49-F238E27FC236}">
                <a16:creationId xmlns:a16="http://schemas.microsoft.com/office/drawing/2014/main" id="{2421D58C-9141-41AB-B381-2A370B5EC085}"/>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18</a:t>
            </a:fld>
            <a:endParaRPr lang="en-US"/>
          </a:p>
        </p:txBody>
      </p:sp>
    </p:spTree>
    <p:extLst>
      <p:ext uri="{BB962C8B-B14F-4D97-AF65-F5344CB8AC3E}">
        <p14:creationId xmlns:p14="http://schemas.microsoft.com/office/powerpoint/2010/main" val="33094822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2B1E54C-2001-4417-B893-30C1DC277CF3}"/>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3" name="文字版面配置區 2">
            <a:extLst>
              <a:ext uri="{FF2B5EF4-FFF2-40B4-BE49-F238E27FC236}">
                <a16:creationId xmlns:a16="http://schemas.microsoft.com/office/drawing/2014/main" id="{EB208A0D-5480-4DC8-AC73-106FE76DB677}"/>
              </a:ext>
            </a:extLst>
          </p:cNvPr>
          <p:cNvSpPr>
            <a:spLocks noGrp="1"/>
          </p:cNvSpPr>
          <p:nvPr>
            <p:ph type="body" idx="1"/>
          </p:nvPr>
        </p:nvSpPr>
        <p:spPr/>
        <p:txBody>
          <a:bodyPr/>
          <a:lstStyle/>
          <a:p>
            <a:pPr>
              <a:lnSpc>
                <a:spcPct val="150000"/>
              </a:lnSpc>
            </a:pPr>
            <a:r>
              <a:rPr lang="en-US" altLang="zh-TW" sz="1800" dirty="0">
                <a:cs typeface="Arial"/>
              </a:rPr>
              <a:t>An intuitive approach is that we treat each f low as an element in the set cover problem and do not consider the flow rates. This leads to our first algorithm the </a:t>
            </a:r>
            <a:r>
              <a:rPr lang="en-US" altLang="zh-TW" sz="1800" dirty="0">
                <a:solidFill>
                  <a:srgbClr val="FF0000"/>
                </a:solidFill>
                <a:cs typeface="Arial"/>
              </a:rPr>
              <a:t>Flow Number based Greedy (FNG) algorithm</a:t>
            </a:r>
            <a:r>
              <a:rPr lang="en-US" altLang="zh-TW" sz="1800" dirty="0">
                <a:cs typeface="Arial"/>
              </a:rPr>
              <a:t>.</a:t>
            </a:r>
          </a:p>
          <a:p>
            <a:pPr>
              <a:lnSpc>
                <a:spcPct val="150000"/>
              </a:lnSpc>
            </a:pPr>
            <a:endParaRPr lang="en-US" altLang="zh-TW" sz="1800" dirty="0">
              <a:cs typeface="Arial"/>
            </a:endParaRPr>
          </a:p>
          <a:p>
            <a:pPr>
              <a:lnSpc>
                <a:spcPct val="150000"/>
              </a:lnSpc>
            </a:pPr>
            <a:r>
              <a:rPr lang="en-US" altLang="zh-TW" sz="1800" dirty="0"/>
              <a:t>Another similar greedy strategy is to choose a node that has the largest amount of unprocessed data in each iteration. the </a:t>
            </a:r>
            <a:r>
              <a:rPr lang="en-US" altLang="zh-TW" sz="1800" dirty="0">
                <a:solidFill>
                  <a:srgbClr val="FF0000"/>
                </a:solidFill>
              </a:rPr>
              <a:t>Flow Rate based Greedy (FRG)</a:t>
            </a:r>
            <a:r>
              <a:rPr lang="en-US" altLang="zh-TW" sz="1800" dirty="0">
                <a:solidFill>
                  <a:srgbClr val="FF0000"/>
                </a:solidFill>
                <a:cs typeface="Arial"/>
              </a:rPr>
              <a:t> ) algorithm</a:t>
            </a:r>
            <a:r>
              <a:rPr lang="en-US" altLang="zh-TW" sz="1800" dirty="0">
                <a:cs typeface="Arial"/>
              </a:rPr>
              <a:t>.</a:t>
            </a:r>
          </a:p>
          <a:p>
            <a:pPr>
              <a:lnSpc>
                <a:spcPct val="150000"/>
              </a:lnSpc>
            </a:pPr>
            <a:endParaRPr lang="zh-TW" altLang="en-US" sz="1800" dirty="0">
              <a:solidFill>
                <a:srgbClr val="FF0000"/>
              </a:solidFill>
              <a:cs typeface="Arial"/>
            </a:endParaRPr>
          </a:p>
        </p:txBody>
      </p:sp>
      <p:sp>
        <p:nvSpPr>
          <p:cNvPr id="4" name="投影片編號版面配置區 3">
            <a:extLst>
              <a:ext uri="{FF2B5EF4-FFF2-40B4-BE49-F238E27FC236}">
                <a16:creationId xmlns:a16="http://schemas.microsoft.com/office/drawing/2014/main" id="{6C922AAF-A49D-4DCF-AF72-3D410B8D85D0}"/>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19</a:t>
            </a:fld>
            <a:endParaRPr lang="en-US"/>
          </a:p>
        </p:txBody>
      </p:sp>
    </p:spTree>
    <p:extLst>
      <p:ext uri="{BB962C8B-B14F-4D97-AF65-F5344CB8AC3E}">
        <p14:creationId xmlns:p14="http://schemas.microsoft.com/office/powerpoint/2010/main" val="295860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dirty="0"/>
              <a:t>Outline</a:t>
            </a:r>
            <a:endParaRPr dirty="0"/>
          </a:p>
        </p:txBody>
      </p:sp>
      <p:sp>
        <p:nvSpPr>
          <p:cNvPr id="112" name="Google Shape;11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1313" lvl="0" indent="-341313" algn="l" rtl="0">
              <a:lnSpc>
                <a:spcPct val="100000"/>
              </a:lnSpc>
              <a:spcBef>
                <a:spcPts val="0"/>
              </a:spcBef>
              <a:spcAft>
                <a:spcPts val="0"/>
              </a:spcAft>
              <a:buClr>
                <a:schemeClr val="accent1"/>
              </a:buClr>
              <a:buSzPts val="2000"/>
              <a:buChar char="■"/>
            </a:pPr>
            <a:r>
              <a:rPr lang="en-US" sz="2000" dirty="0">
                <a:solidFill>
                  <a:schemeClr val="accent1"/>
                </a:solidFill>
                <a:latin typeface="Times New Roman"/>
                <a:ea typeface="Times New Roman"/>
                <a:cs typeface="Times New Roman"/>
                <a:sym typeface="Times New Roman"/>
              </a:rPr>
              <a:t>Abstract</a:t>
            </a:r>
            <a:endParaRPr sz="2000" dirty="0">
              <a:solidFill>
                <a:schemeClr val="accent1"/>
              </a:solidFill>
              <a:latin typeface="Times New Roman"/>
              <a:ea typeface="Times New Roman"/>
              <a:cs typeface="Times New Roman"/>
              <a:sym typeface="Times New Roman"/>
            </a:endParaRPr>
          </a:p>
          <a:p>
            <a:pPr marL="341313" lvl="0" indent="-341313" algn="l" rtl="0">
              <a:lnSpc>
                <a:spcPct val="100000"/>
              </a:lnSpc>
              <a:spcBef>
                <a:spcPts val="400"/>
              </a:spcBef>
              <a:spcAft>
                <a:spcPts val="0"/>
              </a:spcAft>
              <a:buClr>
                <a:srgbClr val="B7CCE4"/>
              </a:buClr>
              <a:buSzPts val="2000"/>
              <a:buChar char="■"/>
            </a:pPr>
            <a:r>
              <a:rPr lang="en-US" sz="2000" dirty="0">
                <a:solidFill>
                  <a:srgbClr val="B7CCE4"/>
                </a:solidFill>
                <a:latin typeface="Times New Roman"/>
                <a:ea typeface="Times New Roman"/>
                <a:cs typeface="Times New Roman"/>
                <a:sym typeface="Times New Roman"/>
              </a:rPr>
              <a:t>Introduction</a:t>
            </a:r>
            <a:endParaRPr sz="2000" dirty="0">
              <a:solidFill>
                <a:srgbClr val="B7CCE4"/>
              </a:solidFill>
              <a:latin typeface="Times New Roman"/>
              <a:ea typeface="Times New Roman"/>
              <a:cs typeface="Times New Roman"/>
              <a:sym typeface="Times New Roman"/>
            </a:endParaRPr>
          </a:p>
          <a:p>
            <a:pPr marL="341313" lvl="0" indent="-341313">
              <a:spcBef>
                <a:spcPts val="400"/>
              </a:spcBef>
              <a:buClr>
                <a:srgbClr val="B7CCE4"/>
              </a:buClr>
              <a:buSzPts val="2000"/>
            </a:pPr>
            <a:r>
              <a:rPr lang="en-US" sz="2000" dirty="0">
                <a:solidFill>
                  <a:srgbClr val="B7CCE4"/>
                </a:solidFill>
                <a:latin typeface="Times New Roman"/>
                <a:ea typeface="Times New Roman"/>
                <a:cs typeface="Times New Roman"/>
                <a:sym typeface="Times New Roman"/>
              </a:rPr>
              <a:t>System model and problem formulation</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Hardness of JPA-VNF</a:t>
            </a:r>
            <a:endParaRPr lang="en-US" sz="2000" dirty="0">
              <a:solidFill>
                <a:srgbClr val="B7CCE4"/>
              </a:solidFill>
              <a:latin typeface="Times New Roman"/>
              <a:ea typeface="Times New Roman"/>
              <a:cs typeface="Times New Roman"/>
              <a:sym typeface="Times New Roman"/>
            </a:endParaRP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Asymptotically </a:t>
            </a:r>
            <a:r>
              <a:rPr lang="en-US" altLang="zh-TW" sz="2000" dirty="0" err="1">
                <a:solidFill>
                  <a:srgbClr val="B7CCE4"/>
                </a:solidFill>
                <a:latin typeface="Times New Roman"/>
                <a:ea typeface="Times New Roman"/>
                <a:cs typeface="Times New Roman"/>
                <a:sym typeface="Times New Roman"/>
              </a:rPr>
              <a:t>optmal</a:t>
            </a:r>
            <a:r>
              <a:rPr lang="en-US" altLang="zh-TW" sz="2000" dirty="0">
                <a:solidFill>
                  <a:srgbClr val="B7CCE4"/>
                </a:solidFill>
                <a:latin typeface="Times New Roman"/>
                <a:ea typeface="Times New Roman"/>
                <a:cs typeface="Times New Roman"/>
                <a:sym typeface="Times New Roman"/>
              </a:rPr>
              <a:t> greedy algorithms</a:t>
            </a:r>
            <a:endParaRPr lang="en-US" sz="2000" dirty="0">
              <a:solidFill>
                <a:srgbClr val="B7CCE4"/>
              </a:solidFill>
              <a:latin typeface="Times New Roman"/>
              <a:ea typeface="Times New Roman"/>
              <a:cs typeface="Times New Roman"/>
              <a:sym typeface="Times New Roman"/>
            </a:endParaRP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Numerical results</a:t>
            </a:r>
            <a:endParaRPr lang="en-US" sz="2000" dirty="0">
              <a:solidFill>
                <a:srgbClr val="B7CCE4"/>
              </a:solidFill>
              <a:latin typeface="Times New Roman"/>
              <a:ea typeface="Times New Roman"/>
              <a:cs typeface="Times New Roman"/>
              <a:sym typeface="Times New Roman"/>
            </a:endParaRPr>
          </a:p>
          <a:p>
            <a:pPr marL="341313" lvl="0" indent="-341313">
              <a:spcBef>
                <a:spcPts val="400"/>
              </a:spcBef>
              <a:buClr>
                <a:srgbClr val="B7CCE4"/>
              </a:buClr>
              <a:buSzPts val="2000"/>
            </a:pPr>
            <a:r>
              <a:rPr lang="en-US" sz="2000" dirty="0">
                <a:solidFill>
                  <a:srgbClr val="B7CCE4"/>
                </a:solidFill>
                <a:latin typeface="Times New Roman"/>
                <a:ea typeface="Times New Roman"/>
                <a:cs typeface="Times New Roman"/>
                <a:sym typeface="Times New Roman"/>
              </a:rPr>
              <a:t>Conclusion</a:t>
            </a:r>
            <a:endParaRPr sz="2000" dirty="0">
              <a:solidFill>
                <a:srgbClr val="B7CCE4"/>
              </a:solidFill>
              <a:latin typeface="Times New Roman"/>
              <a:ea typeface="Times New Roman"/>
              <a:cs typeface="Times New Roman"/>
              <a:sym typeface="Times New Roman"/>
            </a:endParaRPr>
          </a:p>
        </p:txBody>
      </p:sp>
      <p:sp>
        <p:nvSpPr>
          <p:cNvPr id="113" name="Google Shape;113;p14"/>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600"/>
              <a:buNone/>
            </a:pPr>
            <a:fld id="{00000000-1234-1234-1234-123412341234}" type="slidenum">
              <a:rPr lang="en-US" sz="1600" b="1" i="0" u="none" strike="noStrike" cap="none">
                <a:solidFill>
                  <a:srgbClr val="898989"/>
                </a:solidFill>
                <a:latin typeface="Calibri"/>
                <a:ea typeface="Calibri"/>
                <a:cs typeface="Calibri"/>
                <a:sym typeface="Calibri"/>
              </a:rPr>
              <a:t>2</a:t>
            </a:fld>
            <a:endParaRPr sz="1600" b="1" i="0" u="none" strike="noStrike" cap="none">
              <a:solidFill>
                <a:srgbClr val="898989"/>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F661217-09B5-4841-B9C4-286F04DEC95D}"/>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3" name="文字版面配置區 2">
            <a:extLst>
              <a:ext uri="{FF2B5EF4-FFF2-40B4-BE49-F238E27FC236}">
                <a16:creationId xmlns:a16="http://schemas.microsoft.com/office/drawing/2014/main" id="{3CDD38C8-86AF-4C45-98DD-E416A239306B}"/>
              </a:ext>
            </a:extLst>
          </p:cNvPr>
          <p:cNvSpPr>
            <a:spLocks noGrp="1"/>
          </p:cNvSpPr>
          <p:nvPr>
            <p:ph type="body" idx="1"/>
          </p:nvPr>
        </p:nvSpPr>
        <p:spPr/>
        <p:txBody>
          <a:bodyPr/>
          <a:lstStyle/>
          <a:p>
            <a:r>
              <a:rPr lang="en-US" altLang="zh-TW" dirty="0"/>
              <a:t>B. Flow Number based Greedy Algorithm</a:t>
            </a:r>
            <a:endParaRPr lang="zh-TW" altLang="en-US" dirty="0"/>
          </a:p>
        </p:txBody>
      </p:sp>
      <p:sp>
        <p:nvSpPr>
          <p:cNvPr id="4" name="投影片編號版面配置區 3">
            <a:extLst>
              <a:ext uri="{FF2B5EF4-FFF2-40B4-BE49-F238E27FC236}">
                <a16:creationId xmlns:a16="http://schemas.microsoft.com/office/drawing/2014/main" id="{E5BDD360-722A-4097-B248-3E5562C99D05}"/>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20</a:t>
            </a:fld>
            <a:endParaRPr lang="en-US"/>
          </a:p>
        </p:txBody>
      </p:sp>
      <p:pic>
        <p:nvPicPr>
          <p:cNvPr id="5" name="圖片 4">
            <a:extLst>
              <a:ext uri="{FF2B5EF4-FFF2-40B4-BE49-F238E27FC236}">
                <a16:creationId xmlns:a16="http://schemas.microsoft.com/office/drawing/2014/main" id="{2D4D9C3A-AE3D-4EFE-9CC4-1514D38DED22}"/>
              </a:ext>
            </a:extLst>
          </p:cNvPr>
          <p:cNvPicPr>
            <a:picLocks noChangeAspect="1"/>
          </p:cNvPicPr>
          <p:nvPr/>
        </p:nvPicPr>
        <p:blipFill>
          <a:blip r:embed="rId2"/>
          <a:stretch>
            <a:fillRect/>
          </a:stretch>
        </p:blipFill>
        <p:spPr>
          <a:xfrm>
            <a:off x="3188970" y="2248882"/>
            <a:ext cx="5268060" cy="4334480"/>
          </a:xfrm>
          <a:prstGeom prst="rect">
            <a:avLst/>
          </a:prstGeom>
        </p:spPr>
      </p:pic>
    </p:spTree>
    <p:extLst>
      <p:ext uri="{BB962C8B-B14F-4D97-AF65-F5344CB8AC3E}">
        <p14:creationId xmlns:p14="http://schemas.microsoft.com/office/powerpoint/2010/main" val="3546139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5C0E44-BB39-469F-84E7-5A167DE6D2D1}"/>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3" name="文字版面配置區 2">
            <a:extLst>
              <a:ext uri="{FF2B5EF4-FFF2-40B4-BE49-F238E27FC236}">
                <a16:creationId xmlns:a16="http://schemas.microsoft.com/office/drawing/2014/main" id="{F40365BB-C894-4E7D-9CDD-9DAFE40B8BCA}"/>
              </a:ext>
            </a:extLst>
          </p:cNvPr>
          <p:cNvSpPr>
            <a:spLocks noGrp="1"/>
          </p:cNvSpPr>
          <p:nvPr>
            <p:ph type="body" idx="1"/>
          </p:nvPr>
        </p:nvSpPr>
        <p:spPr/>
        <p:txBody>
          <a:bodyPr/>
          <a:lstStyle/>
          <a:p>
            <a:pPr>
              <a:lnSpc>
                <a:spcPct val="150000"/>
              </a:lnSpc>
            </a:pPr>
            <a:r>
              <a:rPr lang="en-US" altLang="zh-TW" sz="1800" dirty="0">
                <a:cs typeface="Arial"/>
              </a:rPr>
              <a:t>Note that VNF instances are usually deployed on virtual machines with a limited amount of computing resource. In many applications like cellular networks, the flow rates can be very large, whereas there are only a limited number of datacenters in the network. </a:t>
            </a:r>
          </a:p>
          <a:p>
            <a:pPr>
              <a:lnSpc>
                <a:spcPct val="150000"/>
              </a:lnSpc>
            </a:pPr>
            <a:endParaRPr lang="en-US" altLang="zh-TW" sz="1800" dirty="0">
              <a:cs typeface="Arial"/>
            </a:endParaRPr>
          </a:p>
          <a:p>
            <a:pPr>
              <a:lnSpc>
                <a:spcPct val="150000"/>
              </a:lnSpc>
            </a:pPr>
            <a:r>
              <a:rPr lang="en-US" altLang="zh-TW" sz="1800" dirty="0"/>
              <a:t>Therefore, the number of VNF instances at each datacenter is typically large, which leads to an approximation ratio close to 1. We first state Lemma 1 based on this observation. Then, we will use it to prove the main result about FNG.</a:t>
            </a:r>
            <a:endParaRPr lang="zh-TW" altLang="en-US" sz="1800" dirty="0">
              <a:cs typeface="Arial"/>
            </a:endParaRPr>
          </a:p>
        </p:txBody>
      </p:sp>
      <p:sp>
        <p:nvSpPr>
          <p:cNvPr id="4" name="投影片編號版面配置區 3">
            <a:extLst>
              <a:ext uri="{FF2B5EF4-FFF2-40B4-BE49-F238E27FC236}">
                <a16:creationId xmlns:a16="http://schemas.microsoft.com/office/drawing/2014/main" id="{35EC3EEF-E7EB-4277-97EF-009169280909}"/>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21</a:t>
            </a:fld>
            <a:endParaRPr lang="en-US"/>
          </a:p>
        </p:txBody>
      </p:sp>
    </p:spTree>
    <p:extLst>
      <p:ext uri="{BB962C8B-B14F-4D97-AF65-F5344CB8AC3E}">
        <p14:creationId xmlns:p14="http://schemas.microsoft.com/office/powerpoint/2010/main" val="1624565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5C0E44-BB39-469F-84E7-5A167DE6D2D1}"/>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3" name="文字版面配置區 2">
            <a:extLst>
              <a:ext uri="{FF2B5EF4-FFF2-40B4-BE49-F238E27FC236}">
                <a16:creationId xmlns:a16="http://schemas.microsoft.com/office/drawing/2014/main" id="{F40365BB-C894-4E7D-9CDD-9DAFE40B8BCA}"/>
              </a:ext>
            </a:extLst>
          </p:cNvPr>
          <p:cNvSpPr>
            <a:spLocks noGrp="1"/>
          </p:cNvSpPr>
          <p:nvPr>
            <p:ph type="body" idx="1"/>
          </p:nvPr>
        </p:nvSpPr>
        <p:spPr/>
        <p:txBody>
          <a:bodyPr/>
          <a:lstStyle/>
          <a:p>
            <a:pPr>
              <a:lnSpc>
                <a:spcPct val="150000"/>
              </a:lnSpc>
            </a:pPr>
            <a:r>
              <a:rPr lang="en-US" altLang="zh-TW" dirty="0"/>
              <a:t>Lemma 1:</a:t>
            </a:r>
            <a:r>
              <a:rPr lang="en-US" altLang="zh-TW" sz="1800" dirty="0"/>
              <a:t> Consider the FNG algorithm. Suppose a total of h VNF instances are placed at t different nodes. Let </a:t>
            </a:r>
            <a:r>
              <a:rPr lang="en-US" altLang="zh-TW" sz="1800" dirty="0">
                <a:solidFill>
                  <a:srgbClr val="FF0000"/>
                </a:solidFill>
              </a:rPr>
              <a:t>A = h/t </a:t>
            </a:r>
            <a:r>
              <a:rPr lang="en-US" altLang="zh-TW" sz="1800" dirty="0"/>
              <a:t>be the average density of the solution.</a:t>
            </a:r>
          </a:p>
          <a:p>
            <a:pPr marL="25400" indent="0">
              <a:lnSpc>
                <a:spcPct val="150000"/>
              </a:lnSpc>
              <a:buNone/>
            </a:pPr>
            <a:r>
              <a:rPr lang="en-US" altLang="zh-TW" sz="1800" dirty="0"/>
              <a:t>       Suppose A ≠ 1. Then, </a:t>
            </a:r>
            <a:r>
              <a:rPr lang="en-US" altLang="zh-TW" sz="1800" dirty="0">
                <a:solidFill>
                  <a:srgbClr val="FF0000"/>
                </a:solidFill>
              </a:rPr>
              <a:t>FNG guarantees an approximation ratio smaller    than A(/A- 1).</a:t>
            </a:r>
            <a:endParaRPr lang="zh-TW" altLang="zh-TW" sz="1800" dirty="0">
              <a:solidFill>
                <a:srgbClr val="FF0000"/>
              </a:solidFill>
            </a:endParaRPr>
          </a:p>
          <a:p>
            <a:r>
              <a:rPr lang="en-US" altLang="zh-TW" dirty="0" err="1"/>
              <a:t>Proof:</a:t>
            </a:r>
            <a:r>
              <a:rPr lang="en-US" altLang="zh-TW" sz="1800" dirty="0" err="1"/>
              <a:t>Let</a:t>
            </a:r>
            <a:r>
              <a:rPr lang="en-US" altLang="zh-TW" sz="1800" dirty="0"/>
              <a:t> D be the total amount of data rates of all the flows. Due to the way FNG functions, </a:t>
            </a:r>
            <a:r>
              <a:rPr lang="en-US" altLang="zh-TW" sz="1800" dirty="0">
                <a:solidFill>
                  <a:srgbClr val="FF0000"/>
                </a:solidFill>
              </a:rPr>
              <a:t>each node has at most one VNF instance whose computing resource is not fully used</a:t>
            </a:r>
            <a:r>
              <a:rPr lang="en-US" altLang="zh-TW" sz="1800" dirty="0"/>
              <a:t>.</a:t>
            </a:r>
          </a:p>
          <a:p>
            <a:endParaRPr lang="en-US" altLang="zh-TW" sz="1800" dirty="0"/>
          </a:p>
          <a:p>
            <a:r>
              <a:rPr lang="en-US" altLang="zh-TW" sz="1800" dirty="0"/>
              <a:t>Therefore, the total resource waste should be less than </a:t>
            </a:r>
            <a:r>
              <a:rPr lang="en-US" altLang="zh-TW" sz="1800" dirty="0" err="1"/>
              <a:t>tR</a:t>
            </a:r>
            <a:endParaRPr lang="zh-TW" altLang="en-US" sz="1800" dirty="0"/>
          </a:p>
        </p:txBody>
      </p:sp>
      <p:sp>
        <p:nvSpPr>
          <p:cNvPr id="4" name="投影片編號版面配置區 3">
            <a:extLst>
              <a:ext uri="{FF2B5EF4-FFF2-40B4-BE49-F238E27FC236}">
                <a16:creationId xmlns:a16="http://schemas.microsoft.com/office/drawing/2014/main" id="{35EC3EEF-E7EB-4277-97EF-009169280909}"/>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22</a:t>
            </a:fld>
            <a:endParaRPr lang="en-US"/>
          </a:p>
        </p:txBody>
      </p:sp>
      <p:pic>
        <p:nvPicPr>
          <p:cNvPr id="5" name="圖片 4">
            <a:extLst>
              <a:ext uri="{FF2B5EF4-FFF2-40B4-BE49-F238E27FC236}">
                <a16:creationId xmlns:a16="http://schemas.microsoft.com/office/drawing/2014/main" id="{F4B2BFE8-E011-40F2-A98D-A3CC9ED9BED5}"/>
              </a:ext>
            </a:extLst>
          </p:cNvPr>
          <p:cNvPicPr>
            <a:picLocks noChangeAspect="1"/>
          </p:cNvPicPr>
          <p:nvPr/>
        </p:nvPicPr>
        <p:blipFill>
          <a:blip r:embed="rId3"/>
          <a:stretch>
            <a:fillRect/>
          </a:stretch>
        </p:blipFill>
        <p:spPr>
          <a:xfrm>
            <a:off x="7210314" y="5257800"/>
            <a:ext cx="1581371" cy="200053"/>
          </a:xfrm>
          <a:prstGeom prst="rect">
            <a:avLst/>
          </a:prstGeom>
        </p:spPr>
      </p:pic>
    </p:spTree>
    <p:extLst>
      <p:ext uri="{BB962C8B-B14F-4D97-AF65-F5344CB8AC3E}">
        <p14:creationId xmlns:p14="http://schemas.microsoft.com/office/powerpoint/2010/main" val="2326050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5C0E44-BB39-469F-84E7-5A167DE6D2D1}"/>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4" name="投影片編號版面配置區 3">
            <a:extLst>
              <a:ext uri="{FF2B5EF4-FFF2-40B4-BE49-F238E27FC236}">
                <a16:creationId xmlns:a16="http://schemas.microsoft.com/office/drawing/2014/main" id="{35EC3EEF-E7EB-4277-97EF-009169280909}"/>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23</a:t>
            </a:fld>
            <a:endParaRPr lang="en-US"/>
          </a:p>
        </p:txBody>
      </p:sp>
      <p:sp>
        <p:nvSpPr>
          <p:cNvPr id="5" name="文字方塊 4">
            <a:extLst>
              <a:ext uri="{FF2B5EF4-FFF2-40B4-BE49-F238E27FC236}">
                <a16:creationId xmlns:a16="http://schemas.microsoft.com/office/drawing/2014/main" id="{F45B01CA-0DF6-4990-B4F7-84CAFB869F21}"/>
              </a:ext>
            </a:extLst>
          </p:cNvPr>
          <p:cNvSpPr txBox="1"/>
          <p:nvPr/>
        </p:nvSpPr>
        <p:spPr>
          <a:xfrm>
            <a:off x="457200" y="1993105"/>
            <a:ext cx="1514475" cy="369332"/>
          </a:xfrm>
          <a:prstGeom prst="rect">
            <a:avLst/>
          </a:prstGeom>
          <a:noFill/>
        </p:spPr>
        <p:txBody>
          <a:bodyPr wrap="square" rtlCol="0">
            <a:spAutoFit/>
          </a:bodyPr>
          <a:lstStyle/>
          <a:p>
            <a:r>
              <a:rPr lang="en-US" altLang="zh-TW" sz="1800" dirty="0">
                <a:solidFill>
                  <a:srgbClr val="17365D"/>
                </a:solidFill>
                <a:latin typeface="Microsoft JhengHei"/>
                <a:ea typeface="Microsoft JhengHei"/>
                <a:sym typeface="Microsoft JhengHei"/>
              </a:rPr>
              <a:t>h*R-D&lt;t*R</a:t>
            </a:r>
            <a:endParaRPr lang="zh-TW" altLang="en-US" sz="1800" dirty="0">
              <a:solidFill>
                <a:srgbClr val="17365D"/>
              </a:solidFill>
              <a:latin typeface="Microsoft JhengHei"/>
              <a:ea typeface="Microsoft JhengHei"/>
              <a:sym typeface="Microsoft JhengHei"/>
            </a:endParaRPr>
          </a:p>
        </p:txBody>
      </p:sp>
      <mc:AlternateContent xmlns:mc="http://schemas.openxmlformats.org/markup-compatibility/2006">
        <mc:Choice xmlns:a14="http://schemas.microsoft.com/office/drawing/2010/main" Requires="a14">
          <p:sp>
            <p:nvSpPr>
              <p:cNvPr id="7" name="文字方塊 6">
                <a:extLst>
                  <a:ext uri="{FF2B5EF4-FFF2-40B4-BE49-F238E27FC236}">
                    <a16:creationId xmlns:a16="http://schemas.microsoft.com/office/drawing/2014/main" id="{039233A5-6246-43EC-B8E3-714E458341F1}"/>
                  </a:ext>
                </a:extLst>
              </p:cNvPr>
              <p:cNvSpPr txBox="1"/>
              <p:nvPr/>
            </p:nvSpPr>
            <p:spPr>
              <a:xfrm>
                <a:off x="7591426" y="5160918"/>
                <a:ext cx="1095374" cy="491096"/>
              </a:xfrm>
              <a:prstGeom prst="rect">
                <a:avLst/>
              </a:prstGeom>
              <a:noFill/>
            </p:spPr>
            <p:txBody>
              <a:bodyPr wrap="square" rtlCol="0">
                <a:spAutoFit/>
              </a:bodyPr>
              <a:lstStyle/>
              <a:p>
                <a:r>
                  <a:rPr lang="en-US" altLang="zh-TW" sz="1800" dirty="0">
                    <a:solidFill>
                      <a:srgbClr val="17365D"/>
                    </a:solidFill>
                    <a:latin typeface="Microsoft JhengHei"/>
                    <a:ea typeface="Microsoft JhengHei"/>
                  </a:rPr>
                  <a:t>h&lt;</a:t>
                </a:r>
                <a14:m>
                  <m:oMath xmlns:m="http://schemas.openxmlformats.org/officeDocument/2006/math">
                    <m:f>
                      <m:fPr>
                        <m:ctrlPr>
                          <a:rPr lang="zh-TW" altLang="zh-TW" sz="1800">
                            <a:solidFill>
                              <a:srgbClr val="17365D"/>
                            </a:solidFill>
                            <a:latin typeface="Microsoft JhengHei"/>
                            <a:ea typeface="Microsoft JhengHei"/>
                          </a:rPr>
                        </m:ctrlPr>
                      </m:fPr>
                      <m:num>
                        <m:r>
                          <a:rPr lang="en-US" altLang="zh-TW" sz="1800">
                            <a:solidFill>
                              <a:srgbClr val="17365D"/>
                            </a:solidFill>
                            <a:latin typeface="Microsoft JhengHei"/>
                            <a:ea typeface="Microsoft JhengHei"/>
                          </a:rPr>
                          <m:t>𝐴</m:t>
                        </m:r>
                      </m:num>
                      <m:den>
                        <m:r>
                          <a:rPr lang="en-US" altLang="zh-TW" sz="1800">
                            <a:solidFill>
                              <a:srgbClr val="17365D"/>
                            </a:solidFill>
                            <a:latin typeface="Microsoft JhengHei"/>
                            <a:ea typeface="Microsoft JhengHei"/>
                          </a:rPr>
                          <m:t>𝐴</m:t>
                        </m:r>
                        <m:r>
                          <a:rPr lang="en-US" altLang="zh-TW" sz="1800">
                            <a:solidFill>
                              <a:srgbClr val="17365D"/>
                            </a:solidFill>
                            <a:latin typeface="Microsoft JhengHei"/>
                            <a:ea typeface="Microsoft JhengHei"/>
                          </a:rPr>
                          <m:t>−1</m:t>
                        </m:r>
                      </m:den>
                    </m:f>
                    <m:r>
                      <a:rPr lang="en-US" altLang="zh-TW" sz="1800">
                        <a:solidFill>
                          <a:srgbClr val="17365D"/>
                        </a:solidFill>
                        <a:latin typeface="Microsoft JhengHei"/>
                        <a:ea typeface="Microsoft JhengHei"/>
                      </a:rPr>
                      <m:t>𝑂</m:t>
                    </m:r>
                  </m:oMath>
                </a14:m>
                <a:endParaRPr lang="zh-TW" altLang="en-US" sz="1800" dirty="0">
                  <a:solidFill>
                    <a:srgbClr val="17365D"/>
                  </a:solidFill>
                  <a:latin typeface="Microsoft JhengHei"/>
                  <a:ea typeface="Microsoft JhengHei"/>
                </a:endParaRPr>
              </a:p>
            </p:txBody>
          </p:sp>
        </mc:Choice>
        <mc:Fallback>
          <p:sp>
            <p:nvSpPr>
              <p:cNvPr id="7" name="文字方塊 6">
                <a:extLst>
                  <a:ext uri="{FF2B5EF4-FFF2-40B4-BE49-F238E27FC236}">
                    <a16:creationId xmlns:a16="http://schemas.microsoft.com/office/drawing/2014/main" id="{039233A5-6246-43EC-B8E3-714E458341F1}"/>
                  </a:ext>
                </a:extLst>
              </p:cNvPr>
              <p:cNvSpPr txBox="1">
                <a:spLocks noRot="1" noChangeAspect="1" noMove="1" noResize="1" noEditPoints="1" noAdjustHandles="1" noChangeArrowheads="1" noChangeShapeType="1" noTextEdit="1"/>
              </p:cNvSpPr>
              <p:nvPr/>
            </p:nvSpPr>
            <p:spPr>
              <a:xfrm>
                <a:off x="7591426" y="5160918"/>
                <a:ext cx="1095374" cy="491096"/>
              </a:xfrm>
              <a:prstGeom prst="rect">
                <a:avLst/>
              </a:prstGeom>
              <a:blipFill>
                <a:blip r:embed="rId3"/>
                <a:stretch>
                  <a:fillRect l="-4444" b="-7500"/>
                </a:stretch>
              </a:blipFill>
            </p:spPr>
            <p:txBody>
              <a:bodyPr/>
              <a:lstStyle/>
              <a:p>
                <a:r>
                  <a:rPr lang="zh-TW" altLang="en-US">
                    <a:noFill/>
                  </a:rPr>
                  <a:t> </a:t>
                </a:r>
              </a:p>
            </p:txBody>
          </p:sp>
        </mc:Fallback>
      </mc:AlternateContent>
      <p:pic>
        <p:nvPicPr>
          <p:cNvPr id="9" name="圖形 8" descr="說明">
            <a:extLst>
              <a:ext uri="{FF2B5EF4-FFF2-40B4-BE49-F238E27FC236}">
                <a16:creationId xmlns:a16="http://schemas.microsoft.com/office/drawing/2014/main" id="{DB42D9A4-8A83-4C22-9B2B-5C02A9261A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190875" y="2951118"/>
            <a:ext cx="2209800" cy="2209800"/>
          </a:xfrm>
          <a:prstGeom prst="rect">
            <a:avLst/>
          </a:prstGeom>
        </p:spPr>
      </p:pic>
      <p:sp>
        <p:nvSpPr>
          <p:cNvPr id="10" name="箭號: 向右 9">
            <a:extLst>
              <a:ext uri="{FF2B5EF4-FFF2-40B4-BE49-F238E27FC236}">
                <a16:creationId xmlns:a16="http://schemas.microsoft.com/office/drawing/2014/main" id="{7978E3B2-22E3-4739-AF87-1FA21FEA2B6A}"/>
              </a:ext>
            </a:extLst>
          </p:cNvPr>
          <p:cNvSpPr/>
          <p:nvPr/>
        </p:nvSpPr>
        <p:spPr>
          <a:xfrm>
            <a:off x="1847850" y="2039540"/>
            <a:ext cx="400050" cy="276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文字方塊 10">
            <a:extLst>
              <a:ext uri="{FF2B5EF4-FFF2-40B4-BE49-F238E27FC236}">
                <a16:creationId xmlns:a16="http://schemas.microsoft.com/office/drawing/2014/main" id="{77876D7A-B70A-4C2C-870F-99790373381C}"/>
              </a:ext>
            </a:extLst>
          </p:cNvPr>
          <p:cNvSpPr txBox="1"/>
          <p:nvPr/>
        </p:nvSpPr>
        <p:spPr>
          <a:xfrm>
            <a:off x="2247900" y="1984070"/>
            <a:ext cx="1514475" cy="369332"/>
          </a:xfrm>
          <a:prstGeom prst="rect">
            <a:avLst/>
          </a:prstGeom>
          <a:noFill/>
        </p:spPr>
        <p:txBody>
          <a:bodyPr wrap="square" rtlCol="0">
            <a:spAutoFit/>
          </a:bodyPr>
          <a:lstStyle/>
          <a:p>
            <a:r>
              <a:rPr lang="en-US" altLang="zh-TW" sz="1800" dirty="0">
                <a:solidFill>
                  <a:srgbClr val="17365D"/>
                </a:solidFill>
                <a:latin typeface="Microsoft JhengHei"/>
                <a:ea typeface="Microsoft JhengHei"/>
              </a:rPr>
              <a:t>(h-t)*R&lt;D</a:t>
            </a:r>
            <a:endParaRPr lang="zh-TW" altLang="en-US" sz="1800" dirty="0">
              <a:solidFill>
                <a:srgbClr val="17365D"/>
              </a:solidFill>
              <a:latin typeface="Microsoft JhengHei"/>
              <a:ea typeface="Microsoft JhengHei"/>
              <a:sym typeface="Microsoft JhengHei"/>
            </a:endParaRPr>
          </a:p>
        </p:txBody>
      </p:sp>
      <p:sp>
        <p:nvSpPr>
          <p:cNvPr id="12" name="箭號: 向右 11">
            <a:extLst>
              <a:ext uri="{FF2B5EF4-FFF2-40B4-BE49-F238E27FC236}">
                <a16:creationId xmlns:a16="http://schemas.microsoft.com/office/drawing/2014/main" id="{D3ECEF56-A5FA-4521-9A2F-6CA6084FFC1B}"/>
              </a:ext>
            </a:extLst>
          </p:cNvPr>
          <p:cNvSpPr/>
          <p:nvPr/>
        </p:nvSpPr>
        <p:spPr>
          <a:xfrm>
            <a:off x="3438525" y="2046874"/>
            <a:ext cx="400050" cy="276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 name="文字方塊 12">
            <a:extLst>
              <a:ext uri="{FF2B5EF4-FFF2-40B4-BE49-F238E27FC236}">
                <a16:creationId xmlns:a16="http://schemas.microsoft.com/office/drawing/2014/main" id="{7330FEF0-B836-49D9-80A7-DF210A5F6861}"/>
              </a:ext>
            </a:extLst>
          </p:cNvPr>
          <p:cNvSpPr txBox="1"/>
          <p:nvPr/>
        </p:nvSpPr>
        <p:spPr>
          <a:xfrm>
            <a:off x="3814761" y="1984070"/>
            <a:ext cx="2700339" cy="369332"/>
          </a:xfrm>
          <a:prstGeom prst="rect">
            <a:avLst/>
          </a:prstGeom>
          <a:noFill/>
        </p:spPr>
        <p:txBody>
          <a:bodyPr wrap="square" rtlCol="0">
            <a:spAutoFit/>
          </a:bodyPr>
          <a:lstStyle/>
          <a:p>
            <a:r>
              <a:rPr lang="en-US" altLang="zh-TW" sz="1800" dirty="0">
                <a:solidFill>
                  <a:srgbClr val="17365D"/>
                </a:solidFill>
                <a:latin typeface="Microsoft JhengHei"/>
                <a:ea typeface="Microsoft JhengHei"/>
                <a:sym typeface="Microsoft JhengHei"/>
              </a:rPr>
              <a:t>(h-h/A)*R&lt;D</a:t>
            </a:r>
            <a:r>
              <a:rPr lang="zh-TW" altLang="en-US" sz="1800" dirty="0">
                <a:solidFill>
                  <a:srgbClr val="17365D"/>
                </a:solidFill>
                <a:latin typeface="Microsoft JhengHei"/>
                <a:ea typeface="Microsoft JhengHei"/>
                <a:sym typeface="Microsoft JhengHei"/>
              </a:rPr>
              <a:t>，</a:t>
            </a:r>
            <a:r>
              <a:rPr lang="en-US" altLang="zh-TW" sz="1800" dirty="0">
                <a:solidFill>
                  <a:srgbClr val="17365D"/>
                </a:solidFill>
                <a:latin typeface="Microsoft JhengHei"/>
                <a:ea typeface="Microsoft JhengHei"/>
              </a:rPr>
              <a:t>A = h/t</a:t>
            </a:r>
            <a:endParaRPr lang="zh-TW" altLang="en-US" sz="1800" dirty="0">
              <a:solidFill>
                <a:srgbClr val="17365D"/>
              </a:solidFill>
              <a:latin typeface="Microsoft JhengHei"/>
              <a:ea typeface="Microsoft JhengHei"/>
              <a:sym typeface="Microsoft JhengHei"/>
            </a:endParaRPr>
          </a:p>
        </p:txBody>
      </p:sp>
      <p:sp>
        <p:nvSpPr>
          <p:cNvPr id="14" name="箭號: 向右 13">
            <a:extLst>
              <a:ext uri="{FF2B5EF4-FFF2-40B4-BE49-F238E27FC236}">
                <a16:creationId xmlns:a16="http://schemas.microsoft.com/office/drawing/2014/main" id="{328287D5-4894-489D-BE64-ACEF02CD1FCB}"/>
              </a:ext>
            </a:extLst>
          </p:cNvPr>
          <p:cNvSpPr/>
          <p:nvPr/>
        </p:nvSpPr>
        <p:spPr>
          <a:xfrm>
            <a:off x="6315075" y="2030505"/>
            <a:ext cx="400050" cy="276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5" name="文字方塊 14">
            <a:extLst>
              <a:ext uri="{FF2B5EF4-FFF2-40B4-BE49-F238E27FC236}">
                <a16:creationId xmlns:a16="http://schemas.microsoft.com/office/drawing/2014/main" id="{ED48B676-9B6C-4E1F-98E5-C03DB0556425}"/>
              </a:ext>
            </a:extLst>
          </p:cNvPr>
          <p:cNvSpPr txBox="1"/>
          <p:nvPr/>
        </p:nvSpPr>
        <p:spPr>
          <a:xfrm>
            <a:off x="6715125" y="1984070"/>
            <a:ext cx="2038350" cy="369332"/>
          </a:xfrm>
          <a:prstGeom prst="rect">
            <a:avLst/>
          </a:prstGeom>
          <a:noFill/>
        </p:spPr>
        <p:txBody>
          <a:bodyPr wrap="square" rtlCol="0">
            <a:spAutoFit/>
          </a:bodyPr>
          <a:lstStyle/>
          <a:p>
            <a:r>
              <a:rPr lang="pt-BR" altLang="zh-TW" sz="1800" dirty="0">
                <a:solidFill>
                  <a:srgbClr val="17365D"/>
                </a:solidFill>
                <a:latin typeface="Microsoft JhengHei"/>
                <a:ea typeface="Microsoft JhengHei"/>
              </a:rPr>
              <a:t>h(1-1/A)*R&lt;D</a:t>
            </a:r>
            <a:endParaRPr lang="zh-TW" altLang="en-US" sz="1800" dirty="0">
              <a:solidFill>
                <a:srgbClr val="17365D"/>
              </a:solidFill>
              <a:latin typeface="Microsoft JhengHei"/>
              <a:ea typeface="Microsoft JhengHei"/>
              <a:sym typeface="Microsoft JhengHei"/>
            </a:endParaRPr>
          </a:p>
        </p:txBody>
      </p:sp>
      <p:sp>
        <p:nvSpPr>
          <p:cNvPr id="16" name="箭號: 向右 15">
            <a:extLst>
              <a:ext uri="{FF2B5EF4-FFF2-40B4-BE49-F238E27FC236}">
                <a16:creationId xmlns:a16="http://schemas.microsoft.com/office/drawing/2014/main" id="{71BBAE23-B455-42C1-B5F0-F939C7F8EE13}"/>
              </a:ext>
            </a:extLst>
          </p:cNvPr>
          <p:cNvSpPr/>
          <p:nvPr/>
        </p:nvSpPr>
        <p:spPr>
          <a:xfrm>
            <a:off x="457200" y="2487705"/>
            <a:ext cx="400050" cy="276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mc:AlternateContent xmlns:mc="http://schemas.openxmlformats.org/markup-compatibility/2006">
        <mc:Choice xmlns:a14="http://schemas.microsoft.com/office/drawing/2010/main" Requires="a14">
          <p:sp>
            <p:nvSpPr>
              <p:cNvPr id="17" name="文字方塊 16">
                <a:extLst>
                  <a:ext uri="{FF2B5EF4-FFF2-40B4-BE49-F238E27FC236}">
                    <a16:creationId xmlns:a16="http://schemas.microsoft.com/office/drawing/2014/main" id="{B2171033-1435-44EA-8A0C-1B2FDA44655D}"/>
                  </a:ext>
                </a:extLst>
              </p:cNvPr>
              <p:cNvSpPr txBox="1"/>
              <p:nvPr/>
            </p:nvSpPr>
            <p:spPr>
              <a:xfrm>
                <a:off x="857250" y="2441270"/>
                <a:ext cx="2647950" cy="491096"/>
              </a:xfrm>
              <a:prstGeom prst="rect">
                <a:avLst/>
              </a:prstGeom>
              <a:noFill/>
            </p:spPr>
            <p:txBody>
              <a:bodyPr wrap="square" rtlCol="0">
                <a:spAutoFit/>
              </a:bodyPr>
              <a:lstStyle/>
              <a:p>
                <a:r>
                  <a:rPr lang="en-US" altLang="zh-TW" sz="1800" dirty="0">
                    <a:solidFill>
                      <a:srgbClr val="17365D"/>
                    </a:solidFill>
                    <a:latin typeface="Microsoft JhengHei"/>
                    <a:ea typeface="Microsoft JhengHei"/>
                  </a:rPr>
                  <a:t>(</a:t>
                </a:r>
                <a14:m>
                  <m:oMath xmlns:m="http://schemas.openxmlformats.org/officeDocument/2006/math">
                    <m:f>
                      <m:fPr>
                        <m:ctrlPr>
                          <a:rPr lang="zh-TW" altLang="zh-TW" sz="1800">
                            <a:solidFill>
                              <a:srgbClr val="17365D"/>
                            </a:solidFill>
                            <a:latin typeface="Microsoft JhengHei"/>
                            <a:ea typeface="Microsoft JhengHei"/>
                          </a:rPr>
                        </m:ctrlPr>
                      </m:fPr>
                      <m:num>
                        <m:r>
                          <a:rPr lang="en-US" altLang="zh-TW" sz="1800">
                            <a:solidFill>
                              <a:srgbClr val="17365D"/>
                            </a:solidFill>
                            <a:latin typeface="Microsoft JhengHei"/>
                            <a:ea typeface="Microsoft JhengHei"/>
                          </a:rPr>
                          <m:t>𝐴</m:t>
                        </m:r>
                        <m:r>
                          <a:rPr lang="en-US" altLang="zh-TW" sz="1800">
                            <a:solidFill>
                              <a:srgbClr val="17365D"/>
                            </a:solidFill>
                            <a:latin typeface="Microsoft JhengHei"/>
                            <a:ea typeface="Microsoft JhengHei"/>
                          </a:rPr>
                          <m:t>−1</m:t>
                        </m:r>
                      </m:num>
                      <m:den>
                        <m:r>
                          <a:rPr lang="en-US" altLang="zh-TW" sz="1800">
                            <a:solidFill>
                              <a:srgbClr val="17365D"/>
                            </a:solidFill>
                            <a:latin typeface="Microsoft JhengHei"/>
                            <a:ea typeface="Microsoft JhengHei"/>
                          </a:rPr>
                          <m:t>𝐴</m:t>
                        </m:r>
                      </m:den>
                    </m:f>
                  </m:oMath>
                </a14:m>
                <a:r>
                  <a:rPr lang="en-US" altLang="zh-TW" sz="1800" dirty="0">
                    <a:solidFill>
                      <a:srgbClr val="17365D"/>
                    </a:solidFill>
                    <a:latin typeface="Microsoft JhengHei"/>
                    <a:ea typeface="Microsoft JhengHei"/>
                  </a:rPr>
                  <a:t>)*</a:t>
                </a:r>
                <a:r>
                  <a:rPr lang="en-US" altLang="zh-TW" sz="1800" dirty="0" err="1">
                    <a:solidFill>
                      <a:srgbClr val="17365D"/>
                    </a:solidFill>
                    <a:latin typeface="Microsoft JhengHei"/>
                    <a:ea typeface="Microsoft JhengHei"/>
                  </a:rPr>
                  <a:t>hR</a:t>
                </a:r>
                <a:r>
                  <a:rPr lang="en-US" altLang="zh-TW" sz="1800" dirty="0">
                    <a:solidFill>
                      <a:srgbClr val="17365D"/>
                    </a:solidFill>
                    <a:latin typeface="Microsoft JhengHei"/>
                    <a:ea typeface="Microsoft JhengHei"/>
                  </a:rPr>
                  <a:t>&lt;D  —(3) </a:t>
                </a:r>
                <a:endParaRPr lang="zh-TW" altLang="en-US" sz="1800" dirty="0">
                  <a:solidFill>
                    <a:srgbClr val="17365D"/>
                  </a:solidFill>
                  <a:latin typeface="Microsoft JhengHei"/>
                  <a:ea typeface="Microsoft JhengHei"/>
                  <a:sym typeface="Microsoft JhengHei"/>
                </a:endParaRPr>
              </a:p>
            </p:txBody>
          </p:sp>
        </mc:Choice>
        <mc:Fallback>
          <p:sp>
            <p:nvSpPr>
              <p:cNvPr id="17" name="文字方塊 16">
                <a:extLst>
                  <a:ext uri="{FF2B5EF4-FFF2-40B4-BE49-F238E27FC236}">
                    <a16:creationId xmlns:a16="http://schemas.microsoft.com/office/drawing/2014/main" id="{B2171033-1435-44EA-8A0C-1B2FDA44655D}"/>
                  </a:ext>
                </a:extLst>
              </p:cNvPr>
              <p:cNvSpPr txBox="1">
                <a:spLocks noRot="1" noChangeAspect="1" noMove="1" noResize="1" noEditPoints="1" noAdjustHandles="1" noChangeArrowheads="1" noChangeShapeType="1" noTextEdit="1"/>
              </p:cNvSpPr>
              <p:nvPr/>
            </p:nvSpPr>
            <p:spPr>
              <a:xfrm>
                <a:off x="857250" y="2441270"/>
                <a:ext cx="2647950" cy="491096"/>
              </a:xfrm>
              <a:prstGeom prst="rect">
                <a:avLst/>
              </a:prstGeom>
              <a:blipFill>
                <a:blip r:embed="rId6"/>
                <a:stretch>
                  <a:fillRect l="-2074" b="-6173"/>
                </a:stretch>
              </a:blipFill>
            </p:spPr>
            <p:txBody>
              <a:bodyPr/>
              <a:lstStyle/>
              <a:p>
                <a:r>
                  <a:rPr lang="zh-TW" altLang="en-US">
                    <a:noFill/>
                  </a:rPr>
                  <a:t> </a:t>
                </a:r>
              </a:p>
            </p:txBody>
          </p:sp>
        </mc:Fallback>
      </mc:AlternateContent>
      <p:sp>
        <p:nvSpPr>
          <p:cNvPr id="18" name="文字方塊 17">
            <a:extLst>
              <a:ext uri="{FF2B5EF4-FFF2-40B4-BE49-F238E27FC236}">
                <a16:creationId xmlns:a16="http://schemas.microsoft.com/office/drawing/2014/main" id="{EA96FBB0-B5E7-4607-BFE6-C038288363DF}"/>
              </a:ext>
            </a:extLst>
          </p:cNvPr>
          <p:cNvSpPr txBox="1"/>
          <p:nvPr/>
        </p:nvSpPr>
        <p:spPr>
          <a:xfrm>
            <a:off x="457199" y="3244334"/>
            <a:ext cx="2286001" cy="369332"/>
          </a:xfrm>
          <a:prstGeom prst="rect">
            <a:avLst/>
          </a:prstGeom>
          <a:noFill/>
        </p:spPr>
        <p:txBody>
          <a:bodyPr wrap="square" rtlCol="0">
            <a:spAutoFit/>
          </a:bodyPr>
          <a:lstStyle/>
          <a:p>
            <a:r>
              <a:rPr lang="en-US" altLang="zh-TW" sz="1800" dirty="0">
                <a:solidFill>
                  <a:srgbClr val="17365D"/>
                </a:solidFill>
                <a:latin typeface="Microsoft JhengHei"/>
                <a:ea typeface="Microsoft JhengHei"/>
              </a:rPr>
              <a:t>O*R&gt;=D —(4) </a:t>
            </a:r>
            <a:endParaRPr lang="zh-TW" altLang="en-US" sz="1800" dirty="0">
              <a:solidFill>
                <a:srgbClr val="17365D"/>
              </a:solidFill>
              <a:latin typeface="Microsoft JhengHei"/>
              <a:ea typeface="Microsoft JhengHei"/>
              <a:sym typeface="Microsoft JhengHei"/>
            </a:endParaRPr>
          </a:p>
        </p:txBody>
      </p:sp>
      <p:sp>
        <p:nvSpPr>
          <p:cNvPr id="19" name="文字方塊 18">
            <a:extLst>
              <a:ext uri="{FF2B5EF4-FFF2-40B4-BE49-F238E27FC236}">
                <a16:creationId xmlns:a16="http://schemas.microsoft.com/office/drawing/2014/main" id="{3D07625F-B12E-43E5-94DE-240C92286D24}"/>
              </a:ext>
            </a:extLst>
          </p:cNvPr>
          <p:cNvSpPr txBox="1"/>
          <p:nvPr/>
        </p:nvSpPr>
        <p:spPr>
          <a:xfrm>
            <a:off x="457199" y="5151393"/>
            <a:ext cx="2286001" cy="369332"/>
          </a:xfrm>
          <a:prstGeom prst="rect">
            <a:avLst/>
          </a:prstGeom>
          <a:noFill/>
        </p:spPr>
        <p:txBody>
          <a:bodyPr wrap="square" rtlCol="0">
            <a:spAutoFit/>
          </a:bodyPr>
          <a:lstStyle/>
          <a:p>
            <a:r>
              <a:rPr lang="en-US" altLang="zh-TW" sz="1800" dirty="0">
                <a:solidFill>
                  <a:srgbClr val="17365D"/>
                </a:solidFill>
                <a:latin typeface="Microsoft JhengHei"/>
                <a:ea typeface="Microsoft JhengHei"/>
              </a:rPr>
              <a:t>Combine (3)</a:t>
            </a:r>
            <a:r>
              <a:rPr lang="zh-TW" altLang="en-US" sz="1800" dirty="0">
                <a:solidFill>
                  <a:srgbClr val="17365D"/>
                </a:solidFill>
                <a:latin typeface="Microsoft JhengHei"/>
                <a:ea typeface="Microsoft JhengHei"/>
              </a:rPr>
              <a:t>、</a:t>
            </a:r>
            <a:r>
              <a:rPr lang="en-US" altLang="zh-TW" sz="1800" dirty="0">
                <a:solidFill>
                  <a:srgbClr val="17365D"/>
                </a:solidFill>
                <a:latin typeface="Microsoft JhengHei"/>
                <a:ea typeface="Microsoft JhengHei"/>
              </a:rPr>
              <a:t>(4)</a:t>
            </a:r>
            <a:endParaRPr lang="zh-TW" altLang="en-US" sz="1800" dirty="0">
              <a:solidFill>
                <a:srgbClr val="17365D"/>
              </a:solidFill>
              <a:latin typeface="Microsoft JhengHei"/>
              <a:ea typeface="Microsoft JhengHei"/>
              <a:sym typeface="Microsoft JhengHei"/>
            </a:endParaRPr>
          </a:p>
        </p:txBody>
      </p:sp>
      <p:sp>
        <p:nvSpPr>
          <p:cNvPr id="21" name="箭號: 向右 20">
            <a:extLst>
              <a:ext uri="{FF2B5EF4-FFF2-40B4-BE49-F238E27FC236}">
                <a16:creationId xmlns:a16="http://schemas.microsoft.com/office/drawing/2014/main" id="{94AD50F3-1BE3-4BE2-AD53-9FD5C90D65FF}"/>
              </a:ext>
            </a:extLst>
          </p:cNvPr>
          <p:cNvSpPr/>
          <p:nvPr/>
        </p:nvSpPr>
        <p:spPr>
          <a:xfrm>
            <a:off x="2519363" y="5244263"/>
            <a:ext cx="4829175" cy="276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Tree>
    <p:extLst>
      <p:ext uri="{BB962C8B-B14F-4D97-AF65-F5344CB8AC3E}">
        <p14:creationId xmlns:p14="http://schemas.microsoft.com/office/powerpoint/2010/main" val="2866391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fade">
                                      <p:cBhvr>
                                        <p:cTn id="62" dur="50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fade">
                                      <p:cBhvr>
                                        <p:cTn id="6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P spid="14" grpId="0" animBg="1"/>
      <p:bldP spid="15" grpId="0"/>
      <p:bldP spid="16" grpId="0" animBg="1"/>
      <p:bldP spid="17" grpId="0"/>
      <p:bldP spid="18" grpId="0"/>
      <p:bldP spid="19" grpId="0"/>
      <p:bldP spid="2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5C0E44-BB39-469F-84E7-5A167DE6D2D1}"/>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4" name="投影片編號版面配置區 3">
            <a:extLst>
              <a:ext uri="{FF2B5EF4-FFF2-40B4-BE49-F238E27FC236}">
                <a16:creationId xmlns:a16="http://schemas.microsoft.com/office/drawing/2014/main" id="{35EC3EEF-E7EB-4277-97EF-009169280909}"/>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24</a:t>
            </a:fld>
            <a:endParaRPr lang="en-US"/>
          </a:p>
        </p:txBody>
      </p:sp>
      <mc:AlternateContent xmlns:mc="http://schemas.openxmlformats.org/markup-compatibility/2006">
        <mc:Choice xmlns:a14="http://schemas.microsoft.com/office/drawing/2010/main" Requires="a14">
          <p:sp>
            <p:nvSpPr>
              <p:cNvPr id="5" name="文字版面配置區 4">
                <a:extLst>
                  <a:ext uri="{FF2B5EF4-FFF2-40B4-BE49-F238E27FC236}">
                    <a16:creationId xmlns:a16="http://schemas.microsoft.com/office/drawing/2014/main" id="{4C957B42-54B8-4C41-A187-BA3B5F53293D}"/>
                  </a:ext>
                </a:extLst>
              </p:cNvPr>
              <p:cNvSpPr txBox="1">
                <a:spLocks noGrp="1"/>
              </p:cNvSpPr>
              <p:nvPr>
                <p:ph type="body" idx="1"/>
              </p:nvPr>
            </p:nvSpPr>
            <p:spPr>
              <a:xfrm>
                <a:off x="457200" y="1600200"/>
                <a:ext cx="8229600" cy="3355815"/>
              </a:xfrm>
              <a:prstGeom prst="rect">
                <a:avLst/>
              </a:prstGeom>
              <a:noFill/>
            </p:spPr>
            <p:txBody>
              <a:bodyPr wrap="square" rtlCol="0">
                <a:spAutoFit/>
              </a:bodyPr>
              <a:lstStyle>
                <a:defPPr marR="0" lvl="0" algn="l" rtl="0">
                  <a:lnSpc>
                    <a:spcPct val="100000"/>
                  </a:lnSpc>
                  <a:spcBef>
                    <a:spcPts val="0"/>
                  </a:spcBef>
                  <a:spcAft>
                    <a:spcPts val="0"/>
                  </a:spcAft>
                </a:defPPr>
              </a:lstStyle>
              <a:p>
                <a:r>
                  <a:rPr lang="en-US" altLang="zh-TW" dirty="0"/>
                  <a:t>h&lt;</a:t>
                </a:r>
                <a14:m>
                  <m:oMath xmlns:m="http://schemas.openxmlformats.org/officeDocument/2006/math">
                    <m:f>
                      <m:fPr>
                        <m:ctrlPr>
                          <a:rPr lang="zh-TW" altLang="zh-TW" i="1"/>
                        </m:ctrlPr>
                      </m:fPr>
                      <m:num>
                        <m:r>
                          <a:rPr lang="en-US" altLang="zh-TW" i="1"/>
                          <m:t>𝐴</m:t>
                        </m:r>
                      </m:num>
                      <m:den>
                        <m:r>
                          <a:rPr lang="en-US" altLang="zh-TW" i="1"/>
                          <m:t>𝐴</m:t>
                        </m:r>
                        <m:r>
                          <a:rPr lang="en-US" altLang="zh-TW" i="1"/>
                          <m:t>−1</m:t>
                        </m:r>
                      </m:den>
                    </m:f>
                    <m:r>
                      <a:rPr lang="en-US" altLang="zh-TW" i="1"/>
                      <m:t>𝑂</m:t>
                    </m:r>
                  </m:oMath>
                </a14:m>
                <a:endParaRPr lang="en-US" altLang="zh-TW" dirty="0"/>
              </a:p>
              <a:p>
                <a:r>
                  <a:rPr lang="en-US" altLang="zh-TW" dirty="0">
                    <a:sym typeface="Calibri"/>
                  </a:rPr>
                  <a:t>lemma 1 </a:t>
                </a:r>
                <a:r>
                  <a:rPr lang="zh-TW" altLang="zh-TW" dirty="0">
                    <a:sym typeface="Calibri"/>
                  </a:rPr>
                  <a:t>表示，如果一個節點上</a:t>
                </a:r>
                <a:r>
                  <a:rPr lang="en-US" altLang="zh-TW" dirty="0">
                    <a:sym typeface="Calibri"/>
                  </a:rPr>
                  <a:t> VNF </a:t>
                </a:r>
                <a:r>
                  <a:rPr lang="zh-TW" altLang="zh-TW" dirty="0">
                    <a:sym typeface="Calibri"/>
                  </a:rPr>
                  <a:t>實例的平均數量大於</a:t>
                </a:r>
                <a:r>
                  <a:rPr lang="en-US" altLang="zh-TW" dirty="0">
                    <a:sym typeface="Calibri"/>
                  </a:rPr>
                  <a:t> 1</a:t>
                </a:r>
                <a:r>
                  <a:rPr lang="zh-TW" altLang="zh-TW" dirty="0">
                    <a:sym typeface="Calibri"/>
                  </a:rPr>
                  <a:t>（即</a:t>
                </a:r>
                <a:r>
                  <a:rPr lang="en-US" altLang="zh-TW" dirty="0">
                    <a:sym typeface="Calibri"/>
                  </a:rPr>
                  <a:t> A ≥ 2</a:t>
                </a:r>
                <a:r>
                  <a:rPr lang="zh-TW" altLang="zh-TW" dirty="0">
                    <a:sym typeface="Calibri"/>
                  </a:rPr>
                  <a:t>），則近似比將小於</a:t>
                </a:r>
                <a:r>
                  <a:rPr lang="en-US" altLang="zh-TW" dirty="0">
                    <a:sym typeface="Calibri"/>
                  </a:rPr>
                  <a:t> 2</a:t>
                </a:r>
                <a:r>
                  <a:rPr lang="zh-TW" altLang="zh-TW" dirty="0">
                    <a:sym typeface="Calibri"/>
                  </a:rPr>
                  <a:t>。</a:t>
                </a:r>
                <a:r>
                  <a:rPr lang="zh-TW" altLang="zh-TW" b="1" dirty="0">
                    <a:solidFill>
                      <a:srgbClr val="FF0000"/>
                    </a:solidFill>
                    <a:sym typeface="Calibri"/>
                  </a:rPr>
                  <a:t>所以最糟可獲得</a:t>
                </a:r>
                <a:r>
                  <a:rPr lang="en-US" altLang="zh-TW" b="1" dirty="0">
                    <a:solidFill>
                      <a:srgbClr val="FF0000"/>
                    </a:solidFill>
                    <a:sym typeface="Calibri"/>
                  </a:rPr>
                  <a:t>2</a:t>
                </a:r>
                <a:r>
                  <a:rPr lang="zh-TW" altLang="zh-TW" b="1" dirty="0">
                    <a:solidFill>
                      <a:srgbClr val="FF0000"/>
                    </a:solidFill>
                    <a:sym typeface="Calibri"/>
                  </a:rPr>
                  <a:t>倍的近似解。</a:t>
                </a:r>
                <a:endParaRPr lang="en-US" altLang="zh-TW" b="1" dirty="0">
                  <a:solidFill>
                    <a:srgbClr val="FF0000"/>
                  </a:solidFill>
                  <a:sym typeface="Calibri"/>
                </a:endParaRPr>
              </a:p>
              <a:p>
                <a:endParaRPr lang="en-US" altLang="zh-TW" dirty="0"/>
              </a:p>
              <a:p>
                <a:endParaRPr lang="zh-TW" altLang="en-US" sz="1800" dirty="0">
                  <a:solidFill>
                    <a:srgbClr val="17365D"/>
                  </a:solidFill>
                  <a:latin typeface="Microsoft JhengHei"/>
                  <a:ea typeface="Microsoft JhengHei"/>
                </a:endParaRPr>
              </a:p>
            </p:txBody>
          </p:sp>
        </mc:Choice>
        <mc:Fallback>
          <p:sp>
            <p:nvSpPr>
              <p:cNvPr id="5" name="文字版面配置區 4">
                <a:extLst>
                  <a:ext uri="{FF2B5EF4-FFF2-40B4-BE49-F238E27FC236}">
                    <a16:creationId xmlns:a16="http://schemas.microsoft.com/office/drawing/2014/main" id="{4C957B42-54B8-4C41-A187-BA3B5F53293D}"/>
                  </a:ext>
                </a:extLst>
              </p:cNvPr>
              <p:cNvSpPr txBox="1">
                <a:spLocks noGrp="1" noRot="1" noChangeAspect="1" noMove="1" noResize="1" noEditPoints="1" noAdjustHandles="1" noChangeArrowheads="1" noChangeShapeType="1" noTextEdit="1"/>
              </p:cNvSpPr>
              <p:nvPr>
                <p:ph type="body" idx="1"/>
              </p:nvPr>
            </p:nvSpPr>
            <p:spPr>
              <a:xfrm>
                <a:off x="457200" y="1600200"/>
                <a:ext cx="8229600" cy="3355815"/>
              </a:xfrm>
              <a:prstGeom prst="rect">
                <a:avLst/>
              </a:prstGeom>
              <a:blipFill>
                <a:blip r:embed="rId3"/>
                <a:stretch>
                  <a:fillRect l="-1407" r="-5556"/>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22333314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5C0E44-BB39-469F-84E7-5A167DE6D2D1}"/>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3" name="文字版面配置區 2">
            <a:extLst>
              <a:ext uri="{FF2B5EF4-FFF2-40B4-BE49-F238E27FC236}">
                <a16:creationId xmlns:a16="http://schemas.microsoft.com/office/drawing/2014/main" id="{F40365BB-C894-4E7D-9CDD-9DAFE40B8BCA}"/>
              </a:ext>
            </a:extLst>
          </p:cNvPr>
          <p:cNvSpPr>
            <a:spLocks noGrp="1"/>
          </p:cNvSpPr>
          <p:nvPr>
            <p:ph type="body" idx="1"/>
          </p:nvPr>
        </p:nvSpPr>
        <p:spPr/>
        <p:txBody>
          <a:bodyPr/>
          <a:lstStyle/>
          <a:p>
            <a:pPr>
              <a:lnSpc>
                <a:spcPct val="150000"/>
              </a:lnSpc>
            </a:pPr>
            <a:r>
              <a:rPr lang="en-US" altLang="zh-TW" sz="1800" dirty="0"/>
              <a:t>As mentioned earlier, </a:t>
            </a:r>
            <a:r>
              <a:rPr lang="en-US" altLang="zh-TW" sz="1800" b="1" dirty="0"/>
              <a:t>Lemma 1</a:t>
            </a:r>
            <a:r>
              <a:rPr lang="en-US" altLang="zh-TW" sz="1800" dirty="0"/>
              <a:t> applies to </a:t>
            </a:r>
            <a:r>
              <a:rPr lang="en-US" altLang="zh-TW" sz="1800" b="1" dirty="0"/>
              <a:t>dense solutions</a:t>
            </a:r>
            <a:r>
              <a:rPr lang="en-US" altLang="zh-TW" sz="1800" dirty="0"/>
              <a:t>, where the approximation ratio is less than </a:t>
            </a:r>
            <a:r>
              <a:rPr lang="en-US" altLang="zh-TW" sz="1800" b="1" dirty="0"/>
              <a:t>2</a:t>
            </a:r>
            <a:r>
              <a:rPr lang="en-US" altLang="zh-TW" sz="1800" dirty="0"/>
              <a:t>.</a:t>
            </a:r>
          </a:p>
          <a:p>
            <a:pPr>
              <a:lnSpc>
                <a:spcPct val="150000"/>
              </a:lnSpc>
            </a:pPr>
            <a:r>
              <a:rPr lang="en-US" altLang="zh-TW" sz="1800" dirty="0"/>
              <a:t>In the following, we will discuss the case of </a:t>
            </a:r>
            <a:r>
              <a:rPr lang="en-US" altLang="zh-TW" sz="1800" b="1" dirty="0"/>
              <a:t>sparse solutions</a:t>
            </a:r>
            <a:r>
              <a:rPr lang="en-US" altLang="zh-TW" sz="1800" dirty="0"/>
              <a:t>, where the approximation ratio is shown to be less than </a:t>
            </a:r>
            <a:r>
              <a:rPr lang="en-US" altLang="zh-TW" sz="1800" b="1" dirty="0"/>
              <a:t>(1−o(1))⋅ln⁡m+2.</a:t>
            </a:r>
          </a:p>
          <a:p>
            <a:pPr marL="25400" indent="0">
              <a:lnSpc>
                <a:spcPct val="150000"/>
              </a:lnSpc>
              <a:buNone/>
            </a:pPr>
            <a:endParaRPr lang="en-US" altLang="zh-TW" sz="1800" dirty="0"/>
          </a:p>
          <a:p>
            <a:r>
              <a:rPr lang="en-US" altLang="zh-TW" dirty="0"/>
              <a:t>Theorem 3: </a:t>
            </a:r>
          </a:p>
          <a:p>
            <a:pPr marL="25400" indent="0">
              <a:buNone/>
            </a:pPr>
            <a:r>
              <a:rPr lang="en-US" altLang="zh-TW" sz="1800" dirty="0"/>
              <a:t>	The approximation ratio of FNG is no greater than </a:t>
            </a:r>
            <a:r>
              <a:rPr lang="en-US" altLang="zh-TW" sz="1800" dirty="0">
                <a:solidFill>
                  <a:srgbClr val="FF0000"/>
                </a:solidFill>
              </a:rPr>
              <a:t>(1-o(1))lnm+2.</a:t>
            </a:r>
            <a:endParaRPr lang="zh-TW" altLang="zh-TW" sz="1800" dirty="0">
              <a:solidFill>
                <a:srgbClr val="FF0000"/>
              </a:solidFill>
            </a:endParaRPr>
          </a:p>
          <a:p>
            <a:endParaRPr lang="zh-TW" altLang="en-US" dirty="0"/>
          </a:p>
        </p:txBody>
      </p:sp>
      <p:sp>
        <p:nvSpPr>
          <p:cNvPr id="4" name="投影片編號版面配置區 3">
            <a:extLst>
              <a:ext uri="{FF2B5EF4-FFF2-40B4-BE49-F238E27FC236}">
                <a16:creationId xmlns:a16="http://schemas.microsoft.com/office/drawing/2014/main" id="{35EC3EEF-E7EB-4277-97EF-009169280909}"/>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25</a:t>
            </a:fld>
            <a:endParaRPr lang="en-US"/>
          </a:p>
        </p:txBody>
      </p:sp>
    </p:spTree>
    <p:extLst>
      <p:ext uri="{BB962C8B-B14F-4D97-AF65-F5344CB8AC3E}">
        <p14:creationId xmlns:p14="http://schemas.microsoft.com/office/powerpoint/2010/main" val="14848447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5C0E44-BB39-469F-84E7-5A167DE6D2D1}"/>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3" name="文字版面配置區 2">
            <a:extLst>
              <a:ext uri="{FF2B5EF4-FFF2-40B4-BE49-F238E27FC236}">
                <a16:creationId xmlns:a16="http://schemas.microsoft.com/office/drawing/2014/main" id="{F40365BB-C894-4E7D-9CDD-9DAFE40B8BCA}"/>
              </a:ext>
            </a:extLst>
          </p:cNvPr>
          <p:cNvSpPr>
            <a:spLocks noGrp="1"/>
          </p:cNvSpPr>
          <p:nvPr>
            <p:ph type="body" idx="1"/>
          </p:nvPr>
        </p:nvSpPr>
        <p:spPr/>
        <p:txBody>
          <a:bodyPr/>
          <a:lstStyle/>
          <a:p>
            <a:r>
              <a:rPr lang="en-US" altLang="zh-TW" dirty="0"/>
              <a:t>Proof:</a:t>
            </a:r>
            <a:r>
              <a:rPr lang="zh-TW" altLang="zh-TW" sz="1800" dirty="0"/>
              <a:t>這邊把</a:t>
            </a:r>
            <a:r>
              <a:rPr lang="en-US" altLang="zh-TW" sz="1800" dirty="0"/>
              <a:t>JPA-VNF problem I = (G,F,R)</a:t>
            </a:r>
            <a:r>
              <a:rPr lang="zh-TW" altLang="zh-TW" sz="1800" dirty="0"/>
              <a:t>拆成兩個子問題</a:t>
            </a:r>
            <a:r>
              <a:rPr lang="en-US" altLang="zh-TW" sz="1800" dirty="0"/>
              <a:t>:I</a:t>
            </a:r>
            <a:r>
              <a:rPr lang="en-US" altLang="zh-TW" sz="1800" baseline="-25000" dirty="0"/>
              <a:t>1</a:t>
            </a:r>
            <a:r>
              <a:rPr lang="zh-TW" altLang="zh-TW" sz="1800" dirty="0"/>
              <a:t>、</a:t>
            </a:r>
            <a:r>
              <a:rPr lang="en-US" altLang="zh-TW" sz="1800" dirty="0"/>
              <a:t>I</a:t>
            </a:r>
            <a:r>
              <a:rPr lang="en-US" altLang="zh-TW" sz="1800" baseline="-25000" dirty="0"/>
              <a:t>2</a:t>
            </a:r>
            <a:r>
              <a:rPr lang="zh-TW" altLang="zh-TW" sz="1800" dirty="0"/>
              <a:t>。</a:t>
            </a:r>
          </a:p>
          <a:p>
            <a:endParaRPr lang="en-US" altLang="zh-TW" dirty="0"/>
          </a:p>
          <a:p>
            <a:pPr>
              <a:lnSpc>
                <a:spcPct val="150000"/>
              </a:lnSpc>
            </a:pPr>
            <a:r>
              <a:rPr lang="en-US" altLang="zh-TW" sz="1800" dirty="0"/>
              <a:t>I</a:t>
            </a:r>
            <a:r>
              <a:rPr lang="en-US" altLang="zh-TW" sz="1800" baseline="-25000" dirty="0"/>
              <a:t>1</a:t>
            </a:r>
            <a:r>
              <a:rPr lang="zh-TW" altLang="zh-TW" sz="1800" dirty="0"/>
              <a:t>為只在一個</a:t>
            </a:r>
            <a:r>
              <a:rPr lang="en-US" altLang="zh-TW" sz="1800" dirty="0"/>
              <a:t>node</a:t>
            </a:r>
            <a:r>
              <a:rPr lang="zh-TW" altLang="zh-TW" sz="1800" dirty="0"/>
              <a:t>用一個</a:t>
            </a:r>
            <a:r>
              <a:rPr lang="en-US" altLang="zh-TW" sz="1800" dirty="0"/>
              <a:t>VNF</a:t>
            </a:r>
            <a:r>
              <a:rPr lang="zh-TW" altLang="zh-TW" sz="1800" dirty="0"/>
              <a:t>來處理經過提的</a:t>
            </a:r>
            <a:r>
              <a:rPr lang="en-US" altLang="zh-TW" sz="1800" dirty="0"/>
              <a:t>flow</a:t>
            </a:r>
            <a:r>
              <a:rPr lang="zh-TW" altLang="zh-TW" sz="1800" dirty="0"/>
              <a:t>，而這個點是透過</a:t>
            </a:r>
            <a:r>
              <a:rPr lang="en-US" altLang="zh-TW" sz="1800" dirty="0"/>
              <a:t>set cover</a:t>
            </a:r>
            <a:r>
              <a:rPr lang="zh-TW" altLang="zh-TW" sz="1800" dirty="0"/>
              <a:t>的觀念，選取經過最多</a:t>
            </a:r>
            <a:r>
              <a:rPr lang="en-US" altLang="zh-TW" sz="1800" dirty="0"/>
              <a:t>flow</a:t>
            </a:r>
            <a:r>
              <a:rPr lang="zh-TW" altLang="zh-TW" sz="1800" dirty="0"/>
              <a:t>的點而得</a:t>
            </a:r>
            <a:r>
              <a:rPr lang="zh-TW" altLang="en-US" sz="1800" dirty="0"/>
              <a:t>。</a:t>
            </a:r>
            <a:endParaRPr lang="en-US" altLang="zh-TW" sz="1800" dirty="0"/>
          </a:p>
          <a:p>
            <a:pPr>
              <a:lnSpc>
                <a:spcPct val="150000"/>
              </a:lnSpc>
            </a:pPr>
            <a:r>
              <a:rPr lang="en-US" altLang="zh-TW" sz="1800" dirty="0"/>
              <a:t>I</a:t>
            </a:r>
            <a:r>
              <a:rPr lang="en-US" altLang="zh-TW" sz="1800" baseline="-25000" dirty="0"/>
              <a:t>2</a:t>
            </a:r>
            <a:r>
              <a:rPr lang="zh-TW" altLang="zh-TW" sz="1800" dirty="0"/>
              <a:t>為</a:t>
            </a:r>
            <a:r>
              <a:rPr lang="en-US" altLang="zh-TW" sz="1800" dirty="0"/>
              <a:t>I</a:t>
            </a:r>
            <a:r>
              <a:rPr lang="en-US" altLang="zh-TW" sz="1800" baseline="-25000" dirty="0"/>
              <a:t>1</a:t>
            </a:r>
            <a:r>
              <a:rPr lang="zh-TW" altLang="zh-TW" sz="1800" dirty="0"/>
              <a:t>選完後，剩下的</a:t>
            </a:r>
            <a:r>
              <a:rPr lang="en-US" altLang="zh-TW" sz="1800" dirty="0"/>
              <a:t>VNF</a:t>
            </a:r>
            <a:r>
              <a:rPr lang="zh-TW" altLang="zh-TW" sz="1800" dirty="0"/>
              <a:t>及節點數，也就是</a:t>
            </a:r>
            <a:r>
              <a:rPr lang="en-US" altLang="zh-TW" sz="1800" dirty="0"/>
              <a:t>Lemma 1</a:t>
            </a:r>
            <a:r>
              <a:rPr lang="zh-TW" altLang="zh-TW" sz="1800" dirty="0"/>
              <a:t>的例子，所以</a:t>
            </a:r>
            <a:r>
              <a:rPr lang="en-US" altLang="zh-TW" sz="1800" dirty="0"/>
              <a:t>H</a:t>
            </a:r>
            <a:r>
              <a:rPr lang="en-US" altLang="zh-TW" sz="1800" baseline="-25000" dirty="0"/>
              <a:t>2</a:t>
            </a:r>
            <a:r>
              <a:rPr lang="en-US" altLang="zh-TW" sz="1800" dirty="0"/>
              <a:t>&lt;=2O*</a:t>
            </a:r>
            <a:r>
              <a:rPr lang="en-US" altLang="zh-TW" sz="1800" baseline="-25000" dirty="0"/>
              <a:t>2</a:t>
            </a:r>
            <a:endParaRPr lang="zh-TW" altLang="zh-TW" sz="1800" dirty="0"/>
          </a:p>
          <a:p>
            <a:endParaRPr lang="zh-TW" altLang="en-US" sz="1800" dirty="0"/>
          </a:p>
        </p:txBody>
      </p:sp>
      <p:sp>
        <p:nvSpPr>
          <p:cNvPr id="4" name="投影片編號版面配置區 3">
            <a:extLst>
              <a:ext uri="{FF2B5EF4-FFF2-40B4-BE49-F238E27FC236}">
                <a16:creationId xmlns:a16="http://schemas.microsoft.com/office/drawing/2014/main" id="{35EC3EEF-E7EB-4277-97EF-009169280909}"/>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26</a:t>
            </a:fld>
            <a:endParaRPr lang="en-US"/>
          </a:p>
        </p:txBody>
      </p:sp>
    </p:spTree>
    <p:extLst>
      <p:ext uri="{BB962C8B-B14F-4D97-AF65-F5344CB8AC3E}">
        <p14:creationId xmlns:p14="http://schemas.microsoft.com/office/powerpoint/2010/main" val="25220410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5C0E44-BB39-469F-84E7-5A167DE6D2D1}"/>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3" name="文字版面配置區 2">
            <a:extLst>
              <a:ext uri="{FF2B5EF4-FFF2-40B4-BE49-F238E27FC236}">
                <a16:creationId xmlns:a16="http://schemas.microsoft.com/office/drawing/2014/main" id="{F40365BB-C894-4E7D-9CDD-9DAFE40B8BCA}"/>
              </a:ext>
            </a:extLst>
          </p:cNvPr>
          <p:cNvSpPr>
            <a:spLocks noGrp="1"/>
          </p:cNvSpPr>
          <p:nvPr>
            <p:ph type="body" idx="1"/>
          </p:nvPr>
        </p:nvSpPr>
        <p:spPr/>
        <p:txBody>
          <a:bodyPr/>
          <a:lstStyle/>
          <a:p>
            <a:pPr>
              <a:lnSpc>
                <a:spcPct val="150000"/>
              </a:lnSpc>
            </a:pPr>
            <a:r>
              <a:rPr lang="zh-TW" altLang="en-US" sz="1800" dirty="0"/>
              <a:t>其中還修改了</a:t>
            </a:r>
            <a:r>
              <a:rPr lang="en-US" altLang="zh-TW" sz="1800" dirty="0"/>
              <a:t>I</a:t>
            </a:r>
            <a:r>
              <a:rPr lang="en-US" altLang="zh-TW" sz="1800" baseline="-25000" dirty="0"/>
              <a:t>1</a:t>
            </a:r>
            <a:r>
              <a:rPr lang="zh-TW" altLang="zh-TW" sz="1800" dirty="0"/>
              <a:t>得到了</a:t>
            </a:r>
            <a:r>
              <a:rPr lang="en-US" altLang="zh-TW" sz="1800" dirty="0"/>
              <a:t>I</a:t>
            </a:r>
            <a:r>
              <a:rPr lang="en-US" altLang="zh-TW" sz="1800" baseline="-25000" dirty="0"/>
              <a:t>3 </a:t>
            </a:r>
            <a:r>
              <a:rPr lang="zh-TW" altLang="zh-TW" sz="1800" dirty="0"/>
              <a:t>。</a:t>
            </a:r>
            <a:r>
              <a:rPr lang="zh-TW" altLang="en-US" sz="1800" dirty="0"/>
              <a:t>修改方法</a:t>
            </a:r>
            <a:r>
              <a:rPr lang="en-US" altLang="zh-TW" sz="1800" dirty="0"/>
              <a:t>:</a:t>
            </a:r>
            <a:r>
              <a:rPr lang="zh-TW" altLang="zh-TW" sz="1800" dirty="0"/>
              <a:t>這邊</a:t>
            </a:r>
            <a:r>
              <a:rPr lang="en-US" altLang="zh-TW" sz="1800" dirty="0"/>
              <a:t>m1 = |F1|</a:t>
            </a:r>
            <a:r>
              <a:rPr lang="zh-TW" altLang="zh-TW" sz="1800" dirty="0"/>
              <a:t>，</a:t>
            </a:r>
            <a:r>
              <a:rPr lang="en-US" altLang="zh-TW" sz="1800" dirty="0" err="1"/>
              <a:t>dmin</a:t>
            </a:r>
            <a:r>
              <a:rPr lang="zh-TW" altLang="zh-TW" sz="1800" dirty="0"/>
              <a:t>為</a:t>
            </a:r>
            <a:r>
              <a:rPr lang="en-US" altLang="zh-TW" sz="1800" dirty="0"/>
              <a:t>F1</a:t>
            </a:r>
            <a:r>
              <a:rPr lang="zh-TW" altLang="zh-TW" sz="1800" dirty="0"/>
              <a:t>裡最小的</a:t>
            </a:r>
            <a:r>
              <a:rPr lang="en-US" altLang="zh-TW" sz="1800" dirty="0"/>
              <a:t>flow</a:t>
            </a:r>
            <a:r>
              <a:rPr lang="zh-TW" altLang="zh-TW" sz="1800" dirty="0"/>
              <a:t>，然後我們將全部的</a:t>
            </a:r>
            <a:r>
              <a:rPr lang="en-US" altLang="zh-TW" sz="1800" dirty="0"/>
              <a:t>flow rate</a:t>
            </a:r>
            <a:r>
              <a:rPr lang="zh-TW" altLang="zh-TW" sz="1800" dirty="0"/>
              <a:t>改成</a:t>
            </a:r>
            <a:r>
              <a:rPr lang="en-US" altLang="zh-TW" sz="1800" dirty="0"/>
              <a:t>min{</a:t>
            </a:r>
            <a:r>
              <a:rPr lang="en-US" altLang="zh-TW" sz="1800" dirty="0" err="1"/>
              <a:t>dmin</a:t>
            </a:r>
            <a:r>
              <a:rPr lang="zh-TW" altLang="zh-TW" sz="1800" dirty="0"/>
              <a:t>，</a:t>
            </a:r>
            <a:r>
              <a:rPr lang="en-US" altLang="zh-TW" sz="1800" dirty="0"/>
              <a:t>R/m1} </a:t>
            </a:r>
            <a:r>
              <a:rPr lang="zh-TW" altLang="zh-TW" sz="1800" dirty="0"/>
              <a:t>，形成</a:t>
            </a:r>
            <a:r>
              <a:rPr lang="en-US" altLang="zh-TW" sz="1800" dirty="0"/>
              <a:t>I</a:t>
            </a:r>
            <a:r>
              <a:rPr lang="en-US" altLang="zh-TW" sz="1800" baseline="-25000" dirty="0"/>
              <a:t>3 </a:t>
            </a:r>
            <a:r>
              <a:rPr lang="zh-TW" altLang="zh-TW" sz="1800" dirty="0"/>
              <a:t>。</a:t>
            </a:r>
          </a:p>
          <a:p>
            <a:pPr>
              <a:lnSpc>
                <a:spcPct val="150000"/>
              </a:lnSpc>
            </a:pPr>
            <a:r>
              <a:rPr lang="zh-TW" altLang="zh-TW" sz="1800" dirty="0"/>
              <a:t>接者我們把</a:t>
            </a:r>
            <a:r>
              <a:rPr lang="en-US" altLang="zh-TW" sz="1800" dirty="0"/>
              <a:t>FNG</a:t>
            </a:r>
            <a:r>
              <a:rPr lang="zh-TW" altLang="zh-TW" sz="1800" dirty="0"/>
              <a:t>套用到</a:t>
            </a:r>
            <a:r>
              <a:rPr lang="en-US" altLang="zh-TW" sz="1800" dirty="0"/>
              <a:t>I</a:t>
            </a:r>
            <a:r>
              <a:rPr lang="en-US" altLang="zh-TW" sz="1800" baseline="-25000" dirty="0"/>
              <a:t>3 </a:t>
            </a:r>
            <a:r>
              <a:rPr lang="zh-TW" altLang="zh-TW" sz="1800" dirty="0"/>
              <a:t>，由於這邊每個</a:t>
            </a:r>
            <a:r>
              <a:rPr lang="en-US" altLang="zh-TW" sz="1800" dirty="0"/>
              <a:t>node</a:t>
            </a:r>
            <a:r>
              <a:rPr lang="zh-TW" altLang="zh-TW" sz="1800" dirty="0"/>
              <a:t>最多只會需要一個</a:t>
            </a:r>
            <a:r>
              <a:rPr lang="en-US" altLang="zh-TW" sz="1800" dirty="0"/>
              <a:t>VNF</a:t>
            </a:r>
            <a:r>
              <a:rPr lang="zh-TW" altLang="zh-TW" sz="1800" dirty="0"/>
              <a:t>，因此她的解會跟</a:t>
            </a:r>
            <a:r>
              <a:rPr lang="en-US" altLang="zh-TW" sz="1800" dirty="0"/>
              <a:t>I</a:t>
            </a:r>
            <a:r>
              <a:rPr lang="en-US" altLang="zh-TW" sz="1800" baseline="-25000" dirty="0"/>
              <a:t>1</a:t>
            </a:r>
            <a:r>
              <a:rPr lang="zh-TW" altLang="zh-TW" sz="1800" dirty="0"/>
              <a:t>相同</a:t>
            </a:r>
            <a:r>
              <a:rPr lang="en-US" altLang="zh-TW" sz="1800" dirty="0">
                <a:sym typeface="Wingdings" panose="05000000000000000000" pitchFamily="2" charset="2"/>
              </a:rPr>
              <a:t></a:t>
            </a:r>
            <a:r>
              <a:rPr lang="en-US" altLang="zh-TW" sz="1800" dirty="0"/>
              <a:t> H</a:t>
            </a:r>
            <a:r>
              <a:rPr lang="en-US" altLang="zh-TW" sz="1800" baseline="-25000" dirty="0"/>
              <a:t>3</a:t>
            </a:r>
            <a:r>
              <a:rPr lang="en-US" altLang="zh-TW" sz="1800" dirty="0"/>
              <a:t> = H</a:t>
            </a:r>
            <a:r>
              <a:rPr lang="en-US" altLang="zh-TW" sz="1800" baseline="-25000" dirty="0"/>
              <a:t>1</a:t>
            </a:r>
            <a:r>
              <a:rPr lang="zh-TW" altLang="en-US" sz="1800" baseline="-25000" dirty="0"/>
              <a:t> </a:t>
            </a:r>
            <a:r>
              <a:rPr lang="zh-TW" altLang="zh-TW" sz="1800" dirty="0"/>
              <a:t>但由於</a:t>
            </a:r>
            <a:r>
              <a:rPr lang="en-US" altLang="zh-TW" sz="1800" dirty="0"/>
              <a:t>I</a:t>
            </a:r>
            <a:r>
              <a:rPr lang="en-US" altLang="zh-TW" sz="1800" baseline="-25000" dirty="0"/>
              <a:t>3</a:t>
            </a:r>
            <a:r>
              <a:rPr lang="zh-TW" altLang="zh-TW" sz="1800" dirty="0"/>
              <a:t>的</a:t>
            </a:r>
            <a:r>
              <a:rPr lang="en-US" altLang="zh-TW" sz="1800" dirty="0"/>
              <a:t>flow</a:t>
            </a:r>
            <a:r>
              <a:rPr lang="zh-TW" altLang="zh-TW" sz="1800" dirty="0"/>
              <a:t>較少，所以</a:t>
            </a:r>
            <a:r>
              <a:rPr lang="en-US" altLang="zh-TW" sz="1800" dirty="0"/>
              <a:t>O*</a:t>
            </a:r>
            <a:r>
              <a:rPr lang="en-US" altLang="zh-TW" sz="1800" baseline="-25000" dirty="0"/>
              <a:t>3 </a:t>
            </a:r>
            <a:r>
              <a:rPr lang="en-US" altLang="zh-TW" sz="1800" dirty="0"/>
              <a:t>&lt; O*</a:t>
            </a:r>
            <a:r>
              <a:rPr lang="en-US" altLang="zh-TW" sz="1800" baseline="-25000" dirty="0"/>
              <a:t>1</a:t>
            </a:r>
            <a:r>
              <a:rPr lang="zh-TW" altLang="zh-TW" sz="1800" dirty="0"/>
              <a:t>，所以</a:t>
            </a:r>
            <a:r>
              <a:rPr lang="en-US" altLang="zh-TW" sz="1800" dirty="0"/>
              <a:t>:</a:t>
            </a:r>
          </a:p>
          <a:p>
            <a:pPr>
              <a:lnSpc>
                <a:spcPct val="150000"/>
              </a:lnSpc>
            </a:pPr>
            <a:r>
              <a:rPr lang="en-US" altLang="zh-TW" sz="1800" dirty="0">
                <a:solidFill>
                  <a:srgbClr val="FF0000"/>
                </a:solidFill>
              </a:rPr>
              <a:t>H</a:t>
            </a:r>
            <a:r>
              <a:rPr lang="en-US" altLang="zh-TW" sz="1800" baseline="-25000" dirty="0">
                <a:solidFill>
                  <a:srgbClr val="FF0000"/>
                </a:solidFill>
              </a:rPr>
              <a:t>1</a:t>
            </a:r>
            <a:r>
              <a:rPr lang="en-US" altLang="zh-TW" sz="1800" dirty="0">
                <a:solidFill>
                  <a:srgbClr val="FF0000"/>
                </a:solidFill>
              </a:rPr>
              <a:t> =H</a:t>
            </a:r>
            <a:r>
              <a:rPr lang="en-US" altLang="zh-TW" sz="1800" baseline="-25000" dirty="0">
                <a:solidFill>
                  <a:srgbClr val="FF0000"/>
                </a:solidFill>
              </a:rPr>
              <a:t>3</a:t>
            </a:r>
            <a:r>
              <a:rPr lang="en-US" altLang="zh-TW" sz="1800" dirty="0">
                <a:solidFill>
                  <a:srgbClr val="FF0000"/>
                </a:solidFill>
              </a:rPr>
              <a:t>&lt;=(1-o(1))O*</a:t>
            </a:r>
            <a:r>
              <a:rPr lang="en-US" altLang="zh-TW" sz="1800" baseline="-25000" dirty="0">
                <a:solidFill>
                  <a:srgbClr val="FF0000"/>
                </a:solidFill>
              </a:rPr>
              <a:t>3</a:t>
            </a:r>
            <a:r>
              <a:rPr lang="en-US" altLang="zh-TW" sz="1800" dirty="0">
                <a:solidFill>
                  <a:srgbClr val="FF0000"/>
                </a:solidFill>
              </a:rPr>
              <a:t>lnm</a:t>
            </a:r>
            <a:r>
              <a:rPr lang="en-US" altLang="zh-TW" sz="1800" baseline="-25000" dirty="0">
                <a:solidFill>
                  <a:srgbClr val="FF0000"/>
                </a:solidFill>
              </a:rPr>
              <a:t>1</a:t>
            </a:r>
            <a:r>
              <a:rPr lang="en-US" altLang="zh-TW" sz="1800" dirty="0">
                <a:solidFill>
                  <a:srgbClr val="FF0000"/>
                </a:solidFill>
              </a:rPr>
              <a:t>&lt;= (1-o(1))O*</a:t>
            </a:r>
            <a:r>
              <a:rPr lang="en-US" altLang="zh-TW" sz="1800" baseline="-25000" dirty="0">
                <a:solidFill>
                  <a:srgbClr val="FF0000"/>
                </a:solidFill>
              </a:rPr>
              <a:t>1</a:t>
            </a:r>
            <a:r>
              <a:rPr lang="en-US" altLang="zh-TW" sz="1800" dirty="0">
                <a:solidFill>
                  <a:srgbClr val="FF0000"/>
                </a:solidFill>
              </a:rPr>
              <a:t>lnm</a:t>
            </a:r>
            <a:endParaRPr lang="zh-TW" altLang="zh-TW" sz="1800" dirty="0">
              <a:solidFill>
                <a:srgbClr val="FF0000"/>
              </a:solidFill>
            </a:endParaRPr>
          </a:p>
          <a:p>
            <a:pPr>
              <a:lnSpc>
                <a:spcPct val="150000"/>
              </a:lnSpc>
            </a:pPr>
            <a:r>
              <a:rPr lang="en-US" altLang="zh-TW" sz="1800" dirty="0"/>
              <a:t>(1-o(1))</a:t>
            </a:r>
            <a:r>
              <a:rPr lang="en-US" altLang="zh-TW" sz="1800" dirty="0" err="1"/>
              <a:t>lnm</a:t>
            </a:r>
            <a:r>
              <a:rPr lang="zh-TW" altLang="en-US" sz="1800" dirty="0"/>
              <a:t>為</a:t>
            </a:r>
            <a:r>
              <a:rPr lang="en-US" altLang="zh-TW" sz="1800" b="1" dirty="0"/>
              <a:t>Set Cover Problem</a:t>
            </a:r>
            <a:r>
              <a:rPr lang="zh-TW" altLang="en-US" sz="1800" b="1" dirty="0"/>
              <a:t>在多項式時間下所能達到的最佳近似比</a:t>
            </a:r>
            <a:r>
              <a:rPr lang="zh-TW" altLang="en-US" sz="1800" dirty="0"/>
              <a:t>。</a:t>
            </a:r>
            <a:endParaRPr lang="en-US" altLang="zh-TW" sz="1800" dirty="0"/>
          </a:p>
          <a:p>
            <a:pPr>
              <a:lnSpc>
                <a:spcPct val="150000"/>
              </a:lnSpc>
            </a:pPr>
            <a:endParaRPr lang="en-US" altLang="zh-TW" sz="1800" dirty="0"/>
          </a:p>
          <a:p>
            <a:pPr>
              <a:lnSpc>
                <a:spcPct val="150000"/>
              </a:lnSpc>
            </a:pPr>
            <a:r>
              <a:rPr lang="zh-TW" altLang="zh-TW" sz="1800" dirty="0"/>
              <a:t>結合上述兩個不等式，得出</a:t>
            </a:r>
            <a:r>
              <a:rPr lang="en-US" altLang="zh-TW" sz="1800" dirty="0"/>
              <a:t>H =H</a:t>
            </a:r>
            <a:r>
              <a:rPr lang="en-US" altLang="zh-TW" sz="1800" baseline="-25000" dirty="0"/>
              <a:t>1</a:t>
            </a:r>
            <a:r>
              <a:rPr lang="en-US" altLang="zh-TW" sz="1800" dirty="0"/>
              <a:t>+H</a:t>
            </a:r>
            <a:r>
              <a:rPr lang="en-US" altLang="zh-TW" sz="1800" baseline="-25000" dirty="0"/>
              <a:t>2</a:t>
            </a:r>
            <a:r>
              <a:rPr lang="en-US" altLang="zh-TW" sz="1800" dirty="0"/>
              <a:t>&lt;= (1-o(1))O*</a:t>
            </a:r>
            <a:r>
              <a:rPr lang="en-US" altLang="zh-TW" sz="1800" baseline="-25000" dirty="0"/>
              <a:t>1</a:t>
            </a:r>
            <a:r>
              <a:rPr lang="en-US" altLang="zh-TW" sz="1800" dirty="0"/>
              <a:t>lnm + 2O*</a:t>
            </a:r>
            <a:r>
              <a:rPr lang="en-US" altLang="zh-TW" sz="1800" baseline="-25000" dirty="0"/>
              <a:t>2 </a:t>
            </a:r>
            <a:r>
              <a:rPr lang="en-US" altLang="zh-TW" sz="1800" dirty="0"/>
              <a:t>&lt;=</a:t>
            </a:r>
          </a:p>
          <a:p>
            <a:pPr marL="25400" indent="0">
              <a:lnSpc>
                <a:spcPct val="150000"/>
              </a:lnSpc>
              <a:buNone/>
            </a:pPr>
            <a:r>
              <a:rPr lang="en-US" altLang="zh-TW" sz="1800" dirty="0">
                <a:solidFill>
                  <a:srgbClr val="FF0000"/>
                </a:solidFill>
              </a:rPr>
              <a:t>((1-o(1))lnm+2)O*</a:t>
            </a:r>
            <a:r>
              <a:rPr lang="zh-TW" altLang="zh-TW" sz="1800" dirty="0"/>
              <a:t>。得證。</a:t>
            </a:r>
          </a:p>
          <a:p>
            <a:pPr>
              <a:lnSpc>
                <a:spcPct val="150000"/>
              </a:lnSpc>
            </a:pPr>
            <a:endParaRPr lang="zh-TW" altLang="en-US" sz="1800" dirty="0"/>
          </a:p>
        </p:txBody>
      </p:sp>
      <p:sp>
        <p:nvSpPr>
          <p:cNvPr id="4" name="投影片編號版面配置區 3">
            <a:extLst>
              <a:ext uri="{FF2B5EF4-FFF2-40B4-BE49-F238E27FC236}">
                <a16:creationId xmlns:a16="http://schemas.microsoft.com/office/drawing/2014/main" id="{35EC3EEF-E7EB-4277-97EF-009169280909}"/>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27</a:t>
            </a:fld>
            <a:endParaRPr lang="en-US"/>
          </a:p>
        </p:txBody>
      </p:sp>
    </p:spTree>
    <p:extLst>
      <p:ext uri="{BB962C8B-B14F-4D97-AF65-F5344CB8AC3E}">
        <p14:creationId xmlns:p14="http://schemas.microsoft.com/office/powerpoint/2010/main" val="10917657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55C0E44-BB39-469F-84E7-5A167DE6D2D1}"/>
              </a:ext>
            </a:extLst>
          </p:cNvPr>
          <p:cNvSpPr>
            <a:spLocks noGrp="1"/>
          </p:cNvSpPr>
          <p:nvPr>
            <p:ph type="title"/>
          </p:nvPr>
        </p:nvSpPr>
        <p:spPr/>
        <p:txBody>
          <a:bodyPr/>
          <a:lstStyle/>
          <a:p>
            <a:r>
              <a:rPr lang="en-US" altLang="zh-TW" dirty="0"/>
              <a:t>Asymptotically </a:t>
            </a:r>
            <a:r>
              <a:rPr lang="en-US" altLang="zh-TW" dirty="0" err="1"/>
              <a:t>optmal</a:t>
            </a:r>
            <a:r>
              <a:rPr lang="en-US" altLang="zh-TW" dirty="0"/>
              <a:t> greedy algorithms</a:t>
            </a:r>
            <a:endParaRPr lang="zh-TW" altLang="en-US" dirty="0"/>
          </a:p>
        </p:txBody>
      </p:sp>
      <p:sp>
        <p:nvSpPr>
          <p:cNvPr id="3" name="文字版面配置區 2">
            <a:extLst>
              <a:ext uri="{FF2B5EF4-FFF2-40B4-BE49-F238E27FC236}">
                <a16:creationId xmlns:a16="http://schemas.microsoft.com/office/drawing/2014/main" id="{F40365BB-C894-4E7D-9CDD-9DAFE40B8BCA}"/>
              </a:ext>
            </a:extLst>
          </p:cNvPr>
          <p:cNvSpPr>
            <a:spLocks noGrp="1"/>
          </p:cNvSpPr>
          <p:nvPr>
            <p:ph type="body" idx="1"/>
          </p:nvPr>
        </p:nvSpPr>
        <p:spPr/>
        <p:txBody>
          <a:bodyPr/>
          <a:lstStyle/>
          <a:p>
            <a:r>
              <a:rPr lang="en-US" altLang="zh-TW" dirty="0"/>
              <a:t>C. Flow Rate based Greedy Algorithm</a:t>
            </a:r>
            <a:endParaRPr lang="zh-TW" altLang="en-US" dirty="0"/>
          </a:p>
        </p:txBody>
      </p:sp>
      <p:sp>
        <p:nvSpPr>
          <p:cNvPr id="4" name="投影片編號版面配置區 3">
            <a:extLst>
              <a:ext uri="{FF2B5EF4-FFF2-40B4-BE49-F238E27FC236}">
                <a16:creationId xmlns:a16="http://schemas.microsoft.com/office/drawing/2014/main" id="{35EC3EEF-E7EB-4277-97EF-009169280909}"/>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28</a:t>
            </a:fld>
            <a:endParaRPr lang="en-US"/>
          </a:p>
        </p:txBody>
      </p:sp>
      <p:pic>
        <p:nvPicPr>
          <p:cNvPr id="5" name="圖片 4">
            <a:extLst>
              <a:ext uri="{FF2B5EF4-FFF2-40B4-BE49-F238E27FC236}">
                <a16:creationId xmlns:a16="http://schemas.microsoft.com/office/drawing/2014/main" id="{6A2BDF9F-382B-4160-8528-1FA29463E510}"/>
              </a:ext>
            </a:extLst>
          </p:cNvPr>
          <p:cNvPicPr>
            <a:picLocks noChangeAspect="1"/>
          </p:cNvPicPr>
          <p:nvPr/>
        </p:nvPicPr>
        <p:blipFill>
          <a:blip r:embed="rId2"/>
          <a:stretch>
            <a:fillRect/>
          </a:stretch>
        </p:blipFill>
        <p:spPr>
          <a:xfrm>
            <a:off x="3042285" y="2197944"/>
            <a:ext cx="5497830" cy="4523531"/>
          </a:xfrm>
          <a:prstGeom prst="rect">
            <a:avLst/>
          </a:prstGeom>
        </p:spPr>
      </p:pic>
      <p:cxnSp>
        <p:nvCxnSpPr>
          <p:cNvPr id="7" name="直線接點 6">
            <a:extLst>
              <a:ext uri="{FF2B5EF4-FFF2-40B4-BE49-F238E27FC236}">
                <a16:creationId xmlns:a16="http://schemas.microsoft.com/office/drawing/2014/main" id="{0EC1452E-508B-4866-A34A-9628FC2151DA}"/>
              </a:ext>
            </a:extLst>
          </p:cNvPr>
          <p:cNvCxnSpPr/>
          <p:nvPr/>
        </p:nvCxnSpPr>
        <p:spPr>
          <a:xfrm>
            <a:off x="5791200" y="4019550"/>
            <a:ext cx="1114425" cy="0"/>
          </a:xfrm>
          <a:prstGeom prst="line">
            <a:avLst/>
          </a:prstGeom>
        </p:spPr>
        <p:style>
          <a:lnRef idx="3">
            <a:schemeClr val="accent2"/>
          </a:lnRef>
          <a:fillRef idx="0">
            <a:schemeClr val="accent2"/>
          </a:fillRef>
          <a:effectRef idx="2">
            <a:schemeClr val="accent2"/>
          </a:effectRef>
          <a:fontRef idx="minor">
            <a:schemeClr val="tx1"/>
          </a:fontRef>
        </p:style>
      </p:cxnSp>
      <p:pic>
        <p:nvPicPr>
          <p:cNvPr id="8" name="圖片 7">
            <a:extLst>
              <a:ext uri="{FF2B5EF4-FFF2-40B4-BE49-F238E27FC236}">
                <a16:creationId xmlns:a16="http://schemas.microsoft.com/office/drawing/2014/main" id="{E9B84751-DE7A-4CE8-B376-290795B42D7E}"/>
              </a:ext>
            </a:extLst>
          </p:cNvPr>
          <p:cNvPicPr>
            <a:picLocks noChangeAspect="1"/>
          </p:cNvPicPr>
          <p:nvPr/>
        </p:nvPicPr>
        <p:blipFill>
          <a:blip r:embed="rId3"/>
          <a:stretch>
            <a:fillRect/>
          </a:stretch>
        </p:blipFill>
        <p:spPr>
          <a:xfrm>
            <a:off x="5348174" y="3890944"/>
            <a:ext cx="1629002" cy="257211"/>
          </a:xfrm>
          <a:prstGeom prst="rect">
            <a:avLst/>
          </a:prstGeom>
        </p:spPr>
      </p:pic>
      <p:sp>
        <p:nvSpPr>
          <p:cNvPr id="9" name="文字方塊 8">
            <a:extLst>
              <a:ext uri="{FF2B5EF4-FFF2-40B4-BE49-F238E27FC236}">
                <a16:creationId xmlns:a16="http://schemas.microsoft.com/office/drawing/2014/main" id="{E6F74AA5-4BA8-4AE9-AE56-615613BCB8FD}"/>
              </a:ext>
            </a:extLst>
          </p:cNvPr>
          <p:cNvSpPr txBox="1"/>
          <p:nvPr/>
        </p:nvSpPr>
        <p:spPr>
          <a:xfrm>
            <a:off x="647700" y="6542304"/>
            <a:ext cx="7143750" cy="369332"/>
          </a:xfrm>
          <a:prstGeom prst="rect">
            <a:avLst/>
          </a:prstGeom>
          <a:noFill/>
        </p:spPr>
        <p:txBody>
          <a:bodyPr wrap="square" rtlCol="0">
            <a:spAutoFit/>
          </a:bodyPr>
          <a:lstStyle/>
          <a:p>
            <a:r>
              <a:rPr lang="en-US" altLang="zh-TW" sz="1800" dirty="0">
                <a:solidFill>
                  <a:srgbClr val="17365D"/>
                </a:solidFill>
                <a:latin typeface="Microsoft JhengHei"/>
                <a:ea typeface="Microsoft JhengHei"/>
                <a:sym typeface="Microsoft JhengHei"/>
              </a:rPr>
              <a:t>The time complexity</a:t>
            </a:r>
            <a:r>
              <a:rPr lang="zh-TW" altLang="en-US" sz="1800" dirty="0">
                <a:solidFill>
                  <a:srgbClr val="17365D"/>
                </a:solidFill>
                <a:latin typeface="Microsoft JhengHei"/>
                <a:ea typeface="Microsoft JhengHei"/>
                <a:sym typeface="Microsoft JhengHei"/>
              </a:rPr>
              <a:t> </a:t>
            </a:r>
            <a:r>
              <a:rPr lang="en-US" altLang="zh-TW" sz="1800" dirty="0">
                <a:solidFill>
                  <a:srgbClr val="17365D"/>
                </a:solidFill>
                <a:latin typeface="Microsoft JhengHei"/>
                <a:ea typeface="Microsoft JhengHei"/>
                <a:sym typeface="Microsoft JhengHei"/>
              </a:rPr>
              <a:t>of FNG</a:t>
            </a:r>
            <a:r>
              <a:rPr lang="zh-TW" altLang="en-US" sz="1800" dirty="0">
                <a:solidFill>
                  <a:srgbClr val="17365D"/>
                </a:solidFill>
                <a:latin typeface="Microsoft JhengHei"/>
                <a:ea typeface="Microsoft JhengHei"/>
                <a:sym typeface="Microsoft JhengHei"/>
              </a:rPr>
              <a:t> </a:t>
            </a:r>
            <a:r>
              <a:rPr lang="en-US" altLang="zh-TW" sz="1800" dirty="0">
                <a:solidFill>
                  <a:srgbClr val="17365D"/>
                </a:solidFill>
                <a:latin typeface="Microsoft JhengHei"/>
                <a:ea typeface="Microsoft JhengHei"/>
                <a:sym typeface="Microsoft JhengHei"/>
              </a:rPr>
              <a:t>and</a:t>
            </a:r>
            <a:r>
              <a:rPr lang="zh-TW" altLang="en-US" sz="1800" dirty="0">
                <a:solidFill>
                  <a:srgbClr val="17365D"/>
                </a:solidFill>
                <a:latin typeface="Microsoft JhengHei"/>
                <a:ea typeface="Microsoft JhengHei"/>
                <a:sym typeface="Microsoft JhengHei"/>
              </a:rPr>
              <a:t> </a:t>
            </a:r>
            <a:r>
              <a:rPr lang="en-US" altLang="zh-TW" sz="1800" dirty="0">
                <a:solidFill>
                  <a:srgbClr val="17365D"/>
                </a:solidFill>
                <a:latin typeface="Microsoft JhengHei"/>
                <a:ea typeface="Microsoft JhengHei"/>
                <a:sym typeface="Microsoft JhengHei"/>
              </a:rPr>
              <a:t>FRG</a:t>
            </a:r>
            <a:r>
              <a:rPr lang="zh-TW" altLang="en-US" sz="1800" dirty="0">
                <a:solidFill>
                  <a:srgbClr val="17365D"/>
                </a:solidFill>
                <a:latin typeface="Microsoft JhengHei"/>
                <a:ea typeface="Microsoft JhengHei"/>
                <a:sym typeface="Microsoft JhengHei"/>
              </a:rPr>
              <a:t> </a:t>
            </a:r>
            <a:r>
              <a:rPr lang="en-US" altLang="zh-TW" sz="1800" dirty="0">
                <a:solidFill>
                  <a:srgbClr val="17365D"/>
                </a:solidFill>
                <a:latin typeface="Microsoft JhengHei"/>
                <a:ea typeface="Microsoft JhengHei"/>
                <a:sym typeface="Microsoft JhengHei"/>
              </a:rPr>
              <a:t>are both </a:t>
            </a:r>
            <a:r>
              <a:rPr lang="en-US" altLang="zh-TW" sz="1800" dirty="0">
                <a:solidFill>
                  <a:srgbClr val="FF0000"/>
                </a:solidFill>
                <a:latin typeface="Microsoft JhengHei"/>
                <a:ea typeface="Microsoft JhengHei"/>
                <a:sym typeface="Microsoft JhengHei"/>
              </a:rPr>
              <a:t>O(n^2+m</a:t>
            </a:r>
            <a:r>
              <a:rPr lang="zh-TW" altLang="en-US" sz="1800" dirty="0">
                <a:solidFill>
                  <a:srgbClr val="FF0000"/>
                </a:solidFill>
                <a:latin typeface="Microsoft JhengHei"/>
                <a:ea typeface="Microsoft JhengHei"/>
                <a:sym typeface="Microsoft JhengHei"/>
              </a:rPr>
              <a:t>*</a:t>
            </a:r>
            <a:r>
              <a:rPr lang="en-US" altLang="zh-TW" sz="1800" dirty="0">
                <a:solidFill>
                  <a:srgbClr val="FF0000"/>
                </a:solidFill>
                <a:latin typeface="Microsoft JhengHei"/>
                <a:ea typeface="Microsoft JhengHei"/>
                <a:sym typeface="Microsoft JhengHei"/>
              </a:rPr>
              <a:t>n).</a:t>
            </a:r>
            <a:endParaRPr lang="zh-TW" altLang="en-US" sz="1800" dirty="0">
              <a:solidFill>
                <a:srgbClr val="FF0000"/>
              </a:solidFill>
              <a:latin typeface="Microsoft JhengHei"/>
              <a:ea typeface="Microsoft JhengHei"/>
              <a:sym typeface="Microsoft JhengHei"/>
            </a:endParaRPr>
          </a:p>
        </p:txBody>
      </p:sp>
    </p:spTree>
    <p:extLst>
      <p:ext uri="{BB962C8B-B14F-4D97-AF65-F5344CB8AC3E}">
        <p14:creationId xmlns:p14="http://schemas.microsoft.com/office/powerpoint/2010/main" val="305314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a:t>Outline</a:t>
            </a:r>
            <a:endParaRPr/>
          </a:p>
        </p:txBody>
      </p:sp>
      <p:sp>
        <p:nvSpPr>
          <p:cNvPr id="112" name="Google Shape;11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1313" indent="-341313">
              <a:spcBef>
                <a:spcPts val="400"/>
              </a:spcBef>
              <a:buClr>
                <a:srgbClr val="B7CCE4"/>
              </a:buClr>
              <a:buSzPts val="2000"/>
            </a:pPr>
            <a:r>
              <a:rPr lang="en-US" sz="2000" dirty="0">
                <a:solidFill>
                  <a:srgbClr val="B7CCE4"/>
                </a:solidFill>
                <a:latin typeface="Times New Roman"/>
                <a:cs typeface="Times New Roman"/>
                <a:sym typeface="Times New Roman"/>
              </a:rPr>
              <a:t>Abstract</a:t>
            </a:r>
            <a:endParaRPr sz="2000" dirty="0">
              <a:solidFill>
                <a:srgbClr val="B7CCE4"/>
              </a:solidFill>
              <a:latin typeface="Times New Roman"/>
              <a:cs typeface="Times New Roman"/>
              <a:sym typeface="Times New Roman"/>
            </a:endParaRPr>
          </a:p>
          <a:p>
            <a:pPr marL="341313" lvl="0" indent="-341313" algn="l" rtl="0">
              <a:lnSpc>
                <a:spcPct val="100000"/>
              </a:lnSpc>
              <a:spcBef>
                <a:spcPts val="400"/>
              </a:spcBef>
              <a:spcAft>
                <a:spcPts val="0"/>
              </a:spcAft>
              <a:buClr>
                <a:srgbClr val="B7CCE4"/>
              </a:buClr>
              <a:buSzPts val="2000"/>
              <a:buChar char="■"/>
            </a:pPr>
            <a:r>
              <a:rPr lang="en-US" sz="2000" dirty="0">
                <a:solidFill>
                  <a:srgbClr val="B7CCE4"/>
                </a:solidFill>
                <a:latin typeface="Times New Roman"/>
                <a:ea typeface="Times New Roman"/>
                <a:cs typeface="Times New Roman"/>
                <a:sym typeface="Times New Roman"/>
              </a:rPr>
              <a:t>Introduction</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System model and problem formulation</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Hardness of JPA-VNF</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Asymptotically </a:t>
            </a:r>
            <a:r>
              <a:rPr lang="en-US" altLang="zh-TW" sz="2000" dirty="0" err="1">
                <a:solidFill>
                  <a:srgbClr val="B7CCE4"/>
                </a:solidFill>
                <a:latin typeface="Times New Roman"/>
                <a:ea typeface="Times New Roman"/>
                <a:cs typeface="Times New Roman"/>
                <a:sym typeface="Times New Roman"/>
              </a:rPr>
              <a:t>optmal</a:t>
            </a:r>
            <a:r>
              <a:rPr lang="en-US" altLang="zh-TW" sz="2000" dirty="0">
                <a:solidFill>
                  <a:srgbClr val="B7CCE4"/>
                </a:solidFill>
                <a:latin typeface="Times New Roman"/>
                <a:ea typeface="Times New Roman"/>
                <a:cs typeface="Times New Roman"/>
                <a:sym typeface="Times New Roman"/>
              </a:rPr>
              <a:t> greedy algorithms</a:t>
            </a:r>
            <a:endParaRPr sz="2000" dirty="0">
              <a:solidFill>
                <a:srgbClr val="B7CCE4"/>
              </a:solidFill>
              <a:latin typeface="Times New Roman"/>
              <a:ea typeface="Times New Roman"/>
              <a:cs typeface="Times New Roman"/>
              <a:sym typeface="Times New Roman"/>
            </a:endParaRPr>
          </a:p>
          <a:p>
            <a:pPr marL="341313" lvl="0" indent="-341313">
              <a:spcBef>
                <a:spcPts val="0"/>
              </a:spcBef>
              <a:buClr>
                <a:schemeClr val="accent1"/>
              </a:buClr>
              <a:buSzPts val="2000"/>
            </a:pPr>
            <a:r>
              <a:rPr lang="en-US" altLang="zh-TW" sz="2000" dirty="0">
                <a:solidFill>
                  <a:schemeClr val="accent1"/>
                </a:solidFill>
                <a:latin typeface="Times New Roman"/>
                <a:cs typeface="Times New Roman"/>
                <a:sym typeface="Times New Roman"/>
              </a:rPr>
              <a:t>Numerical results</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Conclusion</a:t>
            </a:r>
          </a:p>
        </p:txBody>
      </p:sp>
      <p:sp>
        <p:nvSpPr>
          <p:cNvPr id="113" name="Google Shape;113;p14"/>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600"/>
              <a:buNone/>
            </a:pPr>
            <a:fld id="{00000000-1234-1234-1234-123412341234}" type="slidenum">
              <a:rPr lang="en-US" sz="1600" b="1" i="0" u="none" strike="noStrike" cap="none">
                <a:solidFill>
                  <a:srgbClr val="898989"/>
                </a:solidFill>
                <a:latin typeface="Calibri"/>
                <a:ea typeface="Calibri"/>
                <a:cs typeface="Calibri"/>
                <a:sym typeface="Calibri"/>
              </a:rPr>
              <a:t>29</a:t>
            </a:fld>
            <a:endParaRPr sz="1600" b="1"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234796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963A9B7-A84B-436C-A63D-7C5B009A7211}"/>
              </a:ext>
            </a:extLst>
          </p:cNvPr>
          <p:cNvSpPr>
            <a:spLocks noGrp="1"/>
          </p:cNvSpPr>
          <p:nvPr>
            <p:ph type="title"/>
          </p:nvPr>
        </p:nvSpPr>
        <p:spPr/>
        <p:txBody>
          <a:bodyPr/>
          <a:lstStyle/>
          <a:p>
            <a:r>
              <a:rPr lang="en-US" altLang="zh-TW" dirty="0">
                <a:sym typeface="Times New Roman"/>
              </a:rPr>
              <a:t>Abstract</a:t>
            </a:r>
            <a:endParaRPr lang="zh-TW" altLang="en-US" dirty="0"/>
          </a:p>
        </p:txBody>
      </p:sp>
      <p:sp>
        <p:nvSpPr>
          <p:cNvPr id="3" name="文字版面配置區 2">
            <a:extLst>
              <a:ext uri="{FF2B5EF4-FFF2-40B4-BE49-F238E27FC236}">
                <a16:creationId xmlns:a16="http://schemas.microsoft.com/office/drawing/2014/main" id="{E27F0376-BEF4-4B3D-9D17-200B31C1814C}"/>
              </a:ext>
            </a:extLst>
          </p:cNvPr>
          <p:cNvSpPr>
            <a:spLocks noGrp="1"/>
          </p:cNvSpPr>
          <p:nvPr>
            <p:ph type="body" idx="1"/>
          </p:nvPr>
        </p:nvSpPr>
        <p:spPr/>
        <p:txBody>
          <a:bodyPr/>
          <a:lstStyle/>
          <a:p>
            <a:pPr>
              <a:lnSpc>
                <a:spcPct val="150000"/>
              </a:lnSpc>
            </a:pPr>
            <a:r>
              <a:rPr lang="en-US" altLang="zh-TW" sz="1800" dirty="0"/>
              <a:t>This paper addresses minimizing the number of VNF instances needed to serve all flows in a network. We show the problem is </a:t>
            </a:r>
            <a:r>
              <a:rPr lang="en-US" altLang="zh-TW" sz="1800" dirty="0">
                <a:solidFill>
                  <a:srgbClr val="FF0000"/>
                </a:solidFill>
              </a:rPr>
              <a:t>NP-hard</a:t>
            </a:r>
            <a:r>
              <a:rPr lang="en-US" altLang="zh-TW" sz="1800" dirty="0"/>
              <a:t> via a reduction from set cover and cannot be efficiently approximated.</a:t>
            </a:r>
          </a:p>
          <a:p>
            <a:pPr>
              <a:lnSpc>
                <a:spcPct val="150000"/>
              </a:lnSpc>
            </a:pPr>
            <a:r>
              <a:rPr lang="en-US" altLang="zh-TW" sz="1800" dirty="0"/>
              <a:t> We propose two simple greedy algorithms with asymptotically optimal performance. Simulations confirm the effectiveness of our approaches.</a:t>
            </a:r>
            <a:endParaRPr lang="zh-TW" altLang="en-US" sz="1800" dirty="0"/>
          </a:p>
        </p:txBody>
      </p:sp>
      <p:sp>
        <p:nvSpPr>
          <p:cNvPr id="4" name="投影片編號版面配置區 3">
            <a:extLst>
              <a:ext uri="{FF2B5EF4-FFF2-40B4-BE49-F238E27FC236}">
                <a16:creationId xmlns:a16="http://schemas.microsoft.com/office/drawing/2014/main" id="{A86B028B-2B64-4E26-BB57-573CE928CBA1}"/>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5100926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04F5077-8675-41B8-8CC5-4CABCA1FE751}"/>
              </a:ext>
            </a:extLst>
          </p:cNvPr>
          <p:cNvSpPr>
            <a:spLocks noGrp="1"/>
          </p:cNvSpPr>
          <p:nvPr>
            <p:ph type="title"/>
          </p:nvPr>
        </p:nvSpPr>
        <p:spPr/>
        <p:txBody>
          <a:bodyPr/>
          <a:lstStyle/>
          <a:p>
            <a:r>
              <a:rPr lang="en-US" altLang="zh-TW" dirty="0"/>
              <a:t>Numerical results</a:t>
            </a:r>
            <a:endParaRPr lang="zh-TW" altLang="en-US" sz="2000" b="0" dirty="0">
              <a:solidFill>
                <a:schemeClr val="accent1"/>
              </a:solidFill>
              <a:latin typeface="Times New Roman"/>
              <a:cs typeface="Times New Roman"/>
            </a:endParaRPr>
          </a:p>
        </p:txBody>
      </p:sp>
      <p:sp>
        <p:nvSpPr>
          <p:cNvPr id="3" name="文字版面配置區 2">
            <a:extLst>
              <a:ext uri="{FF2B5EF4-FFF2-40B4-BE49-F238E27FC236}">
                <a16:creationId xmlns:a16="http://schemas.microsoft.com/office/drawing/2014/main" id="{979A8862-D73F-4D16-97AC-554D659972A8}"/>
              </a:ext>
            </a:extLst>
          </p:cNvPr>
          <p:cNvSpPr>
            <a:spLocks noGrp="1"/>
          </p:cNvSpPr>
          <p:nvPr>
            <p:ph type="body" idx="1"/>
          </p:nvPr>
        </p:nvSpPr>
        <p:spPr/>
        <p:txBody>
          <a:bodyPr/>
          <a:lstStyle/>
          <a:p>
            <a:endParaRPr lang="zh-TW" altLang="en-US" dirty="0"/>
          </a:p>
        </p:txBody>
      </p:sp>
      <p:sp>
        <p:nvSpPr>
          <p:cNvPr id="4" name="投影片編號版面配置區 3">
            <a:extLst>
              <a:ext uri="{FF2B5EF4-FFF2-40B4-BE49-F238E27FC236}">
                <a16:creationId xmlns:a16="http://schemas.microsoft.com/office/drawing/2014/main" id="{658BEFEC-C7CF-4841-BD10-A523C583B37A}"/>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30</a:t>
            </a:fld>
            <a:endParaRPr lang="en-US"/>
          </a:p>
        </p:txBody>
      </p:sp>
      <p:pic>
        <p:nvPicPr>
          <p:cNvPr id="5" name="圖片 4">
            <a:extLst>
              <a:ext uri="{FF2B5EF4-FFF2-40B4-BE49-F238E27FC236}">
                <a16:creationId xmlns:a16="http://schemas.microsoft.com/office/drawing/2014/main" id="{CDDDC04D-CC87-489B-A779-E9E2FD6698EB}"/>
              </a:ext>
            </a:extLst>
          </p:cNvPr>
          <p:cNvPicPr/>
          <p:nvPr/>
        </p:nvPicPr>
        <p:blipFill>
          <a:blip r:embed="rId3"/>
          <a:stretch>
            <a:fillRect/>
          </a:stretch>
        </p:blipFill>
        <p:spPr>
          <a:xfrm>
            <a:off x="1382394" y="2381251"/>
            <a:ext cx="6561455" cy="3221672"/>
          </a:xfrm>
          <a:prstGeom prst="rect">
            <a:avLst/>
          </a:prstGeom>
        </p:spPr>
      </p:pic>
    </p:spTree>
    <p:extLst>
      <p:ext uri="{BB962C8B-B14F-4D97-AF65-F5344CB8AC3E}">
        <p14:creationId xmlns:p14="http://schemas.microsoft.com/office/powerpoint/2010/main" val="8804530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dirty="0"/>
              <a:t>Outline</a:t>
            </a:r>
            <a:endParaRPr dirty="0"/>
          </a:p>
        </p:txBody>
      </p:sp>
      <p:sp>
        <p:nvSpPr>
          <p:cNvPr id="112" name="Google Shape;11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1313" indent="-341313">
              <a:spcBef>
                <a:spcPts val="400"/>
              </a:spcBef>
              <a:buClr>
                <a:srgbClr val="B7CCE4"/>
              </a:buClr>
              <a:buSzPts val="2000"/>
            </a:pPr>
            <a:r>
              <a:rPr lang="en-US" sz="2000" dirty="0">
                <a:solidFill>
                  <a:srgbClr val="B7CCE4"/>
                </a:solidFill>
                <a:latin typeface="Times New Roman"/>
                <a:cs typeface="Times New Roman"/>
                <a:sym typeface="Times New Roman"/>
              </a:rPr>
              <a:t>Abstract</a:t>
            </a:r>
            <a:endParaRPr sz="2000" dirty="0">
              <a:solidFill>
                <a:srgbClr val="B7CCE4"/>
              </a:solidFill>
              <a:latin typeface="Times New Roman"/>
              <a:cs typeface="Times New Roman"/>
              <a:sym typeface="Times New Roman"/>
            </a:endParaRPr>
          </a:p>
          <a:p>
            <a:pPr marL="341313" lvl="0" indent="-341313" algn="l" rtl="0">
              <a:lnSpc>
                <a:spcPct val="100000"/>
              </a:lnSpc>
              <a:spcBef>
                <a:spcPts val="400"/>
              </a:spcBef>
              <a:spcAft>
                <a:spcPts val="0"/>
              </a:spcAft>
              <a:buClr>
                <a:srgbClr val="B7CCE4"/>
              </a:buClr>
              <a:buSzPts val="2000"/>
              <a:buChar char="■"/>
            </a:pPr>
            <a:r>
              <a:rPr lang="en-US" sz="2000" dirty="0">
                <a:solidFill>
                  <a:srgbClr val="B7CCE4"/>
                </a:solidFill>
                <a:latin typeface="Times New Roman"/>
                <a:ea typeface="Times New Roman"/>
                <a:cs typeface="Times New Roman"/>
                <a:sym typeface="Times New Roman"/>
              </a:rPr>
              <a:t>Introduction</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System model and problem formulation</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Hardness of JPA-VNF</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Asymptotically </a:t>
            </a:r>
            <a:r>
              <a:rPr lang="en-US" altLang="zh-TW" sz="2000" dirty="0" err="1">
                <a:solidFill>
                  <a:srgbClr val="B7CCE4"/>
                </a:solidFill>
                <a:latin typeface="Times New Roman"/>
                <a:ea typeface="Times New Roman"/>
                <a:cs typeface="Times New Roman"/>
                <a:sym typeface="Times New Roman"/>
              </a:rPr>
              <a:t>optmal</a:t>
            </a:r>
            <a:r>
              <a:rPr lang="en-US" altLang="zh-TW" sz="2000" dirty="0">
                <a:solidFill>
                  <a:srgbClr val="B7CCE4"/>
                </a:solidFill>
                <a:latin typeface="Times New Roman"/>
                <a:ea typeface="Times New Roman"/>
                <a:cs typeface="Times New Roman"/>
                <a:sym typeface="Times New Roman"/>
              </a:rPr>
              <a:t> greedy algorithms</a:t>
            </a:r>
          </a:p>
          <a:p>
            <a:pPr marL="341313"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Numerical results</a:t>
            </a:r>
            <a:endParaRPr sz="2000" dirty="0">
              <a:solidFill>
                <a:srgbClr val="B7CCE4"/>
              </a:solidFill>
              <a:latin typeface="Times New Roman"/>
              <a:ea typeface="Times New Roman"/>
              <a:cs typeface="Times New Roman"/>
              <a:sym typeface="Times New Roman"/>
            </a:endParaRPr>
          </a:p>
          <a:p>
            <a:pPr marL="341313" indent="-341313">
              <a:spcBef>
                <a:spcPts val="0"/>
              </a:spcBef>
              <a:buClr>
                <a:schemeClr val="accent1"/>
              </a:buClr>
              <a:buSzPts val="2000"/>
            </a:pPr>
            <a:r>
              <a:rPr lang="en-US" altLang="zh-TW" sz="2000" dirty="0">
                <a:solidFill>
                  <a:schemeClr val="accent1"/>
                </a:solidFill>
                <a:latin typeface="Times New Roman"/>
                <a:cs typeface="Times New Roman"/>
                <a:sym typeface="Times New Roman"/>
              </a:rPr>
              <a:t>Conclusion</a:t>
            </a:r>
          </a:p>
        </p:txBody>
      </p:sp>
      <p:sp>
        <p:nvSpPr>
          <p:cNvPr id="113" name="Google Shape;113;p14"/>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600"/>
              <a:buNone/>
            </a:pPr>
            <a:fld id="{00000000-1234-1234-1234-123412341234}" type="slidenum">
              <a:rPr lang="en-US" sz="1600" b="1" i="0" u="none" strike="noStrike" cap="none">
                <a:solidFill>
                  <a:srgbClr val="898989"/>
                </a:solidFill>
                <a:latin typeface="Calibri"/>
                <a:ea typeface="Calibri"/>
                <a:cs typeface="Calibri"/>
                <a:sym typeface="Calibri"/>
              </a:rPr>
              <a:t>31</a:t>
            </a:fld>
            <a:endParaRPr sz="1600" b="1"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23701755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49E9B88-1454-4DD3-961C-B9589389F958}"/>
              </a:ext>
            </a:extLst>
          </p:cNvPr>
          <p:cNvSpPr>
            <a:spLocks noGrp="1"/>
          </p:cNvSpPr>
          <p:nvPr>
            <p:ph type="title"/>
          </p:nvPr>
        </p:nvSpPr>
        <p:spPr/>
        <p:txBody>
          <a:bodyPr/>
          <a:lstStyle/>
          <a:p>
            <a:r>
              <a:rPr lang="en-US" altLang="zh-TW" dirty="0">
                <a:sym typeface="Times New Roman"/>
              </a:rPr>
              <a:t>Conclusion</a:t>
            </a:r>
          </a:p>
        </p:txBody>
      </p:sp>
      <p:sp>
        <p:nvSpPr>
          <p:cNvPr id="3" name="文字版面配置區 2">
            <a:extLst>
              <a:ext uri="{FF2B5EF4-FFF2-40B4-BE49-F238E27FC236}">
                <a16:creationId xmlns:a16="http://schemas.microsoft.com/office/drawing/2014/main" id="{C051BEEA-BFAE-44FE-9F1F-099B19F440F8}"/>
              </a:ext>
            </a:extLst>
          </p:cNvPr>
          <p:cNvSpPr>
            <a:spLocks noGrp="1"/>
          </p:cNvSpPr>
          <p:nvPr>
            <p:ph type="body" idx="1"/>
          </p:nvPr>
        </p:nvSpPr>
        <p:spPr/>
        <p:txBody>
          <a:bodyPr/>
          <a:lstStyle/>
          <a:p>
            <a:pPr>
              <a:lnSpc>
                <a:spcPct val="150000"/>
              </a:lnSpc>
            </a:pPr>
            <a:r>
              <a:rPr lang="en-US" altLang="zh-TW" sz="1800" dirty="0"/>
              <a:t>This paper studies the joint placement and allocation of VNF instances in NFV-enabled networks and proves the problem is </a:t>
            </a:r>
            <a:r>
              <a:rPr lang="en-US" altLang="zh-TW" sz="1800" dirty="0">
                <a:solidFill>
                  <a:srgbClr val="FF0000"/>
                </a:solidFill>
              </a:rPr>
              <a:t>NP-hard</a:t>
            </a:r>
            <a:r>
              <a:rPr lang="en-US" altLang="zh-TW" sz="1800" dirty="0"/>
              <a:t>. We propose two asymptotically optimal greedy algorithms for general topologies. Simulation results validate our theoretical findings.</a:t>
            </a:r>
          </a:p>
          <a:p>
            <a:pPr>
              <a:lnSpc>
                <a:spcPct val="150000"/>
              </a:lnSpc>
            </a:pPr>
            <a:endParaRPr lang="en-US" altLang="zh-TW" sz="1800" dirty="0"/>
          </a:p>
          <a:p>
            <a:pPr>
              <a:lnSpc>
                <a:spcPct val="150000"/>
              </a:lnSpc>
            </a:pPr>
            <a:r>
              <a:rPr lang="en-US" altLang="zh-TW" sz="1800" dirty="0"/>
              <a:t>Future work includes exploring joint VNF placement and flow routing, and extending the model to support multiple network functions and service function chaining (SFC) with provable guarantees.</a:t>
            </a:r>
            <a:endParaRPr lang="zh-TW" altLang="en-US" sz="1800" dirty="0"/>
          </a:p>
        </p:txBody>
      </p:sp>
      <p:sp>
        <p:nvSpPr>
          <p:cNvPr id="4" name="投影片編號版面配置區 3">
            <a:extLst>
              <a:ext uri="{FF2B5EF4-FFF2-40B4-BE49-F238E27FC236}">
                <a16:creationId xmlns:a16="http://schemas.microsoft.com/office/drawing/2014/main" id="{3B4CB9DF-7A39-45A5-A7C0-9349B55E1F3E}"/>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32</a:t>
            </a:fld>
            <a:endParaRPr lang="en-US"/>
          </a:p>
        </p:txBody>
      </p:sp>
    </p:spTree>
    <p:extLst>
      <p:ext uri="{BB962C8B-B14F-4D97-AF65-F5344CB8AC3E}">
        <p14:creationId xmlns:p14="http://schemas.microsoft.com/office/powerpoint/2010/main" val="2080651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a:t>Outline</a:t>
            </a:r>
            <a:endParaRPr/>
          </a:p>
        </p:txBody>
      </p:sp>
      <p:sp>
        <p:nvSpPr>
          <p:cNvPr id="112" name="Google Shape;112;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1313" indent="-341313">
              <a:spcBef>
                <a:spcPts val="400"/>
              </a:spcBef>
              <a:buClr>
                <a:srgbClr val="B7CCE4"/>
              </a:buClr>
              <a:buSzPts val="2000"/>
            </a:pPr>
            <a:r>
              <a:rPr lang="en-US" sz="2000" dirty="0">
                <a:solidFill>
                  <a:srgbClr val="B7CCE4"/>
                </a:solidFill>
                <a:latin typeface="Times New Roman"/>
                <a:cs typeface="Times New Roman"/>
                <a:sym typeface="Times New Roman"/>
              </a:rPr>
              <a:t>Abstract</a:t>
            </a:r>
            <a:endParaRPr sz="2000" dirty="0">
              <a:solidFill>
                <a:srgbClr val="B7CCE4"/>
              </a:solidFill>
              <a:latin typeface="Times New Roman"/>
              <a:cs typeface="Times New Roman"/>
              <a:sym typeface="Times New Roman"/>
            </a:endParaRPr>
          </a:p>
          <a:p>
            <a:pPr marL="341313" indent="-341313">
              <a:spcBef>
                <a:spcPts val="0"/>
              </a:spcBef>
              <a:buClr>
                <a:schemeClr val="accent1"/>
              </a:buClr>
              <a:buSzPts val="2000"/>
            </a:pPr>
            <a:r>
              <a:rPr lang="en-US" sz="2000" dirty="0">
                <a:solidFill>
                  <a:schemeClr val="accent1"/>
                </a:solidFill>
                <a:latin typeface="Times New Roman"/>
                <a:cs typeface="Times New Roman"/>
                <a:sym typeface="Times New Roman"/>
              </a:rPr>
              <a:t>Introduction</a:t>
            </a:r>
            <a:endParaRPr sz="2000" dirty="0">
              <a:solidFill>
                <a:schemeClr val="accent1"/>
              </a:solidFill>
              <a:latin typeface="Times New Roman"/>
              <a:cs typeface="Times New Roman"/>
              <a:sym typeface="Times New Roman"/>
            </a:endParaRP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System model and problem formulation</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Hardness of JPA-VNF</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Asymptotically </a:t>
            </a:r>
            <a:r>
              <a:rPr lang="en-US" altLang="zh-TW" sz="2000" dirty="0" err="1">
                <a:solidFill>
                  <a:srgbClr val="B7CCE4"/>
                </a:solidFill>
                <a:latin typeface="Times New Roman"/>
                <a:ea typeface="Times New Roman"/>
                <a:cs typeface="Times New Roman"/>
                <a:sym typeface="Times New Roman"/>
              </a:rPr>
              <a:t>optmal</a:t>
            </a:r>
            <a:r>
              <a:rPr lang="en-US" altLang="zh-TW" sz="2000" dirty="0">
                <a:solidFill>
                  <a:srgbClr val="B7CCE4"/>
                </a:solidFill>
                <a:latin typeface="Times New Roman"/>
                <a:ea typeface="Times New Roman"/>
                <a:cs typeface="Times New Roman"/>
                <a:sym typeface="Times New Roman"/>
              </a:rPr>
              <a:t> greedy algorithms</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Numerical results</a:t>
            </a:r>
          </a:p>
          <a:p>
            <a:pPr marL="341313" lvl="0" indent="-341313">
              <a:spcBef>
                <a:spcPts val="400"/>
              </a:spcBef>
              <a:buClr>
                <a:srgbClr val="B7CCE4"/>
              </a:buClr>
              <a:buSzPts val="2000"/>
            </a:pPr>
            <a:r>
              <a:rPr lang="en-US" altLang="zh-TW" sz="2000" dirty="0">
                <a:solidFill>
                  <a:srgbClr val="B7CCE4"/>
                </a:solidFill>
                <a:latin typeface="Times New Roman"/>
                <a:ea typeface="Times New Roman"/>
                <a:cs typeface="Times New Roman"/>
                <a:sym typeface="Times New Roman"/>
              </a:rPr>
              <a:t>Conclusion</a:t>
            </a:r>
          </a:p>
        </p:txBody>
      </p:sp>
      <p:sp>
        <p:nvSpPr>
          <p:cNvPr id="113" name="Google Shape;113;p14"/>
          <p:cNvSpPr txBox="1">
            <a:spLocks noGrp="1"/>
          </p:cNvSpPr>
          <p:nvPr>
            <p:ph type="sldNum" idx="12"/>
          </p:nvPr>
        </p:nvSpPr>
        <p:spPr>
          <a:xfrm>
            <a:off x="3429000" y="6356350"/>
            <a:ext cx="2133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600"/>
              <a:buNone/>
            </a:pPr>
            <a:fld id="{00000000-1234-1234-1234-123412341234}" type="slidenum">
              <a:rPr lang="en-US" sz="1600" b="1" i="0" u="none" strike="noStrike" cap="none">
                <a:solidFill>
                  <a:srgbClr val="898989"/>
                </a:solidFill>
                <a:latin typeface="Calibri"/>
                <a:ea typeface="Calibri"/>
                <a:cs typeface="Calibri"/>
                <a:sym typeface="Calibri"/>
              </a:rPr>
              <a:t>4</a:t>
            </a:fld>
            <a:endParaRPr sz="1600" b="1" i="0" u="none" strike="noStrike" cap="none">
              <a:solidFill>
                <a:srgbClr val="898989"/>
              </a:solidFill>
              <a:latin typeface="Calibri"/>
              <a:ea typeface="Calibri"/>
              <a:cs typeface="Calibri"/>
              <a:sym typeface="Calibri"/>
            </a:endParaRPr>
          </a:p>
        </p:txBody>
      </p:sp>
    </p:spTree>
    <p:extLst>
      <p:ext uri="{BB962C8B-B14F-4D97-AF65-F5344CB8AC3E}">
        <p14:creationId xmlns:p14="http://schemas.microsoft.com/office/powerpoint/2010/main" val="995663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A6BA3B4-52EC-4BFA-B234-F0BEFB5365EB}"/>
              </a:ext>
            </a:extLst>
          </p:cNvPr>
          <p:cNvSpPr>
            <a:spLocks noGrp="1"/>
          </p:cNvSpPr>
          <p:nvPr>
            <p:ph type="title"/>
          </p:nvPr>
        </p:nvSpPr>
        <p:spPr/>
        <p:txBody>
          <a:bodyPr/>
          <a:lstStyle/>
          <a:p>
            <a:r>
              <a:rPr lang="en-US" altLang="zh-TW" dirty="0"/>
              <a:t>INTRODUCTION</a:t>
            </a:r>
            <a:endParaRPr lang="zh-TW" altLang="en-US" dirty="0"/>
          </a:p>
        </p:txBody>
      </p:sp>
      <p:sp>
        <p:nvSpPr>
          <p:cNvPr id="3" name="文字版面配置區 2">
            <a:extLst>
              <a:ext uri="{FF2B5EF4-FFF2-40B4-BE49-F238E27FC236}">
                <a16:creationId xmlns:a16="http://schemas.microsoft.com/office/drawing/2014/main" id="{F3045F4F-85E9-4988-BC11-BE0F25C5B52B}"/>
              </a:ext>
            </a:extLst>
          </p:cNvPr>
          <p:cNvSpPr>
            <a:spLocks noGrp="1"/>
          </p:cNvSpPr>
          <p:nvPr>
            <p:ph type="body" idx="1"/>
          </p:nvPr>
        </p:nvSpPr>
        <p:spPr/>
        <p:txBody>
          <a:bodyPr/>
          <a:lstStyle/>
          <a:p>
            <a:pPr>
              <a:lnSpc>
                <a:spcPct val="150000"/>
              </a:lnSpc>
            </a:pPr>
            <a:r>
              <a:rPr lang="en-US" altLang="zh-TW" sz="1800" dirty="0"/>
              <a:t>Network Function Virtualization (NFV) is emerging as a promising technology in the evolution of networking [1] to replace proprietary hardware appliances (e.g., middleboxes) with software modules running on general-purpose commodity servers. </a:t>
            </a:r>
          </a:p>
          <a:p>
            <a:pPr>
              <a:lnSpc>
                <a:spcPct val="150000"/>
              </a:lnSpc>
            </a:pPr>
            <a:r>
              <a:rPr lang="en-US" altLang="zh-TW" sz="1800" dirty="0"/>
              <a:t>In this paper, we focus on the problem of optimal placement and allocation of VNF instances to provide a specific service to all the flows in the network.</a:t>
            </a:r>
            <a:endParaRPr lang="zh-TW" altLang="en-US" sz="1800" dirty="0"/>
          </a:p>
        </p:txBody>
      </p:sp>
      <p:sp>
        <p:nvSpPr>
          <p:cNvPr id="4" name="投影片編號版面配置區 3">
            <a:extLst>
              <a:ext uri="{FF2B5EF4-FFF2-40B4-BE49-F238E27FC236}">
                <a16:creationId xmlns:a16="http://schemas.microsoft.com/office/drawing/2014/main" id="{150EEB1B-8F53-4C42-BB71-F0DE3E0E94A4}"/>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1807419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0B6E3D0-9FFC-4A48-9894-2941A99764FD}"/>
              </a:ext>
            </a:extLst>
          </p:cNvPr>
          <p:cNvSpPr>
            <a:spLocks noGrp="1"/>
          </p:cNvSpPr>
          <p:nvPr>
            <p:ph type="title"/>
          </p:nvPr>
        </p:nvSpPr>
        <p:spPr/>
        <p:txBody>
          <a:bodyPr/>
          <a:lstStyle/>
          <a:p>
            <a:r>
              <a:rPr lang="en-US" altLang="zh-TW" dirty="0"/>
              <a:t>INTRODUCTION</a:t>
            </a:r>
            <a:endParaRPr lang="zh-TW" altLang="en-US" dirty="0"/>
          </a:p>
        </p:txBody>
      </p:sp>
      <p:sp>
        <p:nvSpPr>
          <p:cNvPr id="3" name="文字版面配置區 2">
            <a:extLst>
              <a:ext uri="{FF2B5EF4-FFF2-40B4-BE49-F238E27FC236}">
                <a16:creationId xmlns:a16="http://schemas.microsoft.com/office/drawing/2014/main" id="{BE2FEFF7-BDEF-452A-A7A4-392E23D7CCB2}"/>
              </a:ext>
            </a:extLst>
          </p:cNvPr>
          <p:cNvSpPr>
            <a:spLocks noGrp="1"/>
          </p:cNvSpPr>
          <p:nvPr>
            <p:ph type="body" idx="1"/>
          </p:nvPr>
        </p:nvSpPr>
        <p:spPr/>
        <p:txBody>
          <a:bodyPr/>
          <a:lstStyle/>
          <a:p>
            <a:pPr>
              <a:lnSpc>
                <a:spcPct val="150000"/>
              </a:lnSpc>
            </a:pPr>
            <a:r>
              <a:rPr lang="en-US" altLang="zh-TW" sz="1800" dirty="0"/>
              <a:t>We focus on the scenario of one single network function that requires all the data packets of the flows to be processed before they leave the network. </a:t>
            </a:r>
          </a:p>
          <a:p>
            <a:pPr>
              <a:lnSpc>
                <a:spcPct val="150000"/>
              </a:lnSpc>
            </a:pPr>
            <a:r>
              <a:rPr lang="en-US" altLang="zh-TW" sz="1800" dirty="0"/>
              <a:t>Each VNF instance is implemented at a virtual machine with limited resources and processing capacity. A network node (corresponding to a datacenter) can dynamically grow or shrink its capacity by spinning up or spinning down VNF instances. </a:t>
            </a:r>
          </a:p>
          <a:p>
            <a:pPr marL="25400" indent="0">
              <a:lnSpc>
                <a:spcPct val="150000"/>
              </a:lnSpc>
              <a:buNone/>
            </a:pPr>
            <a:endParaRPr lang="zh-TW" altLang="en-US" sz="1800" dirty="0"/>
          </a:p>
        </p:txBody>
      </p:sp>
      <p:sp>
        <p:nvSpPr>
          <p:cNvPr id="4" name="投影片編號版面配置區 3">
            <a:extLst>
              <a:ext uri="{FF2B5EF4-FFF2-40B4-BE49-F238E27FC236}">
                <a16:creationId xmlns:a16="http://schemas.microsoft.com/office/drawing/2014/main" id="{A2C9694D-BEF8-480F-A340-2E6128CFAFEA}"/>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6</a:t>
            </a:fld>
            <a:endParaRPr lang="en-US" dirty="0"/>
          </a:p>
        </p:txBody>
      </p:sp>
    </p:spTree>
    <p:extLst>
      <p:ext uri="{BB962C8B-B14F-4D97-AF65-F5344CB8AC3E}">
        <p14:creationId xmlns:p14="http://schemas.microsoft.com/office/powerpoint/2010/main" val="3281655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3DA59C3-00B6-457D-A421-5BA664C05569}"/>
              </a:ext>
            </a:extLst>
          </p:cNvPr>
          <p:cNvSpPr>
            <a:spLocks noGrp="1"/>
          </p:cNvSpPr>
          <p:nvPr>
            <p:ph type="title"/>
          </p:nvPr>
        </p:nvSpPr>
        <p:spPr/>
        <p:txBody>
          <a:bodyPr/>
          <a:lstStyle/>
          <a:p>
            <a:r>
              <a:rPr lang="en-US" altLang="zh-TW" dirty="0"/>
              <a:t>INTRODUCTION</a:t>
            </a:r>
            <a:endParaRPr lang="zh-TW" altLang="en-US" dirty="0"/>
          </a:p>
        </p:txBody>
      </p:sp>
      <p:sp>
        <p:nvSpPr>
          <p:cNvPr id="3" name="文字版面配置區 2">
            <a:extLst>
              <a:ext uri="{FF2B5EF4-FFF2-40B4-BE49-F238E27FC236}">
                <a16:creationId xmlns:a16="http://schemas.microsoft.com/office/drawing/2014/main" id="{75C9648B-776F-4632-A458-44EBBAC56020}"/>
              </a:ext>
            </a:extLst>
          </p:cNvPr>
          <p:cNvSpPr>
            <a:spLocks noGrp="1"/>
          </p:cNvSpPr>
          <p:nvPr>
            <p:ph type="body" idx="1"/>
          </p:nvPr>
        </p:nvSpPr>
        <p:spPr/>
        <p:txBody>
          <a:bodyPr/>
          <a:lstStyle/>
          <a:p>
            <a:pPr>
              <a:lnSpc>
                <a:spcPct val="150000"/>
              </a:lnSpc>
            </a:pPr>
            <a:r>
              <a:rPr lang="en-US" altLang="zh-TW" sz="1800" dirty="0"/>
              <a:t>While existing work commonly assumes that a flow is completely processed at a single node for one function (e.g., [7]), in our model we consider a more general setting where one flow may be fractionally processed at a network node and the network function can be completed at multiple nodes.</a:t>
            </a:r>
            <a:endParaRPr lang="zh-TW" altLang="en-US" sz="1800" dirty="0"/>
          </a:p>
        </p:txBody>
      </p:sp>
      <p:sp>
        <p:nvSpPr>
          <p:cNvPr id="4" name="投影片編號版面配置區 3">
            <a:extLst>
              <a:ext uri="{FF2B5EF4-FFF2-40B4-BE49-F238E27FC236}">
                <a16:creationId xmlns:a16="http://schemas.microsoft.com/office/drawing/2014/main" id="{160758F5-3A23-479D-9FAD-6EC0085F7EC0}"/>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445545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0B6E3D0-9FFC-4A48-9894-2941A99764FD}"/>
              </a:ext>
            </a:extLst>
          </p:cNvPr>
          <p:cNvSpPr>
            <a:spLocks noGrp="1"/>
          </p:cNvSpPr>
          <p:nvPr>
            <p:ph type="title"/>
          </p:nvPr>
        </p:nvSpPr>
        <p:spPr/>
        <p:txBody>
          <a:bodyPr/>
          <a:lstStyle/>
          <a:p>
            <a:r>
              <a:rPr lang="en-US" altLang="zh-TW" dirty="0"/>
              <a:t>INTRODUCTION</a:t>
            </a:r>
            <a:endParaRPr lang="zh-TW" altLang="en-US" dirty="0"/>
          </a:p>
        </p:txBody>
      </p:sp>
      <p:sp>
        <p:nvSpPr>
          <p:cNvPr id="3" name="文字版面配置區 2">
            <a:extLst>
              <a:ext uri="{FF2B5EF4-FFF2-40B4-BE49-F238E27FC236}">
                <a16:creationId xmlns:a16="http://schemas.microsoft.com/office/drawing/2014/main" id="{BE2FEFF7-BDEF-452A-A7A4-392E23D7CCB2}"/>
              </a:ext>
            </a:extLst>
          </p:cNvPr>
          <p:cNvSpPr>
            <a:spLocks noGrp="1"/>
          </p:cNvSpPr>
          <p:nvPr>
            <p:ph type="body" idx="1"/>
          </p:nvPr>
        </p:nvSpPr>
        <p:spPr/>
        <p:txBody>
          <a:bodyPr/>
          <a:lstStyle/>
          <a:p>
            <a:pPr>
              <a:lnSpc>
                <a:spcPct val="150000"/>
              </a:lnSpc>
            </a:pPr>
            <a:r>
              <a:rPr lang="en-US" altLang="zh-TW" sz="1800" dirty="0"/>
              <a:t>To the best of our knowledge, existing work on VNF placement is limited to the design of </a:t>
            </a:r>
            <a:r>
              <a:rPr lang="en-US" altLang="zh-TW" sz="1800" dirty="0">
                <a:solidFill>
                  <a:srgbClr val="FF0000"/>
                </a:solidFill>
              </a:rPr>
              <a:t>heuristic algorithms</a:t>
            </a:r>
            <a:r>
              <a:rPr lang="en-US" altLang="zh-TW" sz="1800" dirty="0"/>
              <a:t>, and none of the proposed algorithms can provide provable performance guarantees.</a:t>
            </a:r>
          </a:p>
          <a:p>
            <a:pPr>
              <a:lnSpc>
                <a:spcPct val="150000"/>
              </a:lnSpc>
            </a:pPr>
            <a:r>
              <a:rPr lang="en-US" altLang="zh-TW" sz="1800" dirty="0"/>
              <a:t>We consider the problem of </a:t>
            </a:r>
            <a:r>
              <a:rPr lang="en-US" altLang="zh-TW" sz="1800" dirty="0">
                <a:solidFill>
                  <a:srgbClr val="FF0000"/>
                </a:solidFill>
              </a:rPr>
              <a:t>joint placement and allocation of VNFs </a:t>
            </a:r>
            <a:r>
              <a:rPr lang="en-US" altLang="zh-TW" sz="1800" dirty="0"/>
              <a:t>(denoted by JPA-VNF) with an objective of </a:t>
            </a:r>
            <a:r>
              <a:rPr lang="en-US" altLang="zh-TW" sz="1800" dirty="0">
                <a:solidFill>
                  <a:srgbClr val="FF0000"/>
                </a:solidFill>
              </a:rPr>
              <a:t>minimizing the total number of VNF instances.</a:t>
            </a:r>
            <a:endParaRPr lang="zh-TW" altLang="en-US" sz="1800" dirty="0">
              <a:solidFill>
                <a:srgbClr val="FF0000"/>
              </a:solidFill>
            </a:endParaRPr>
          </a:p>
        </p:txBody>
      </p:sp>
      <p:sp>
        <p:nvSpPr>
          <p:cNvPr id="4" name="投影片編號版面配置區 3">
            <a:extLst>
              <a:ext uri="{FF2B5EF4-FFF2-40B4-BE49-F238E27FC236}">
                <a16:creationId xmlns:a16="http://schemas.microsoft.com/office/drawing/2014/main" id="{A2C9694D-BEF8-480F-A340-2E6128CFAFEA}"/>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141133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9086C9F-38A2-437B-8B11-04BC2B5B7B02}"/>
              </a:ext>
            </a:extLst>
          </p:cNvPr>
          <p:cNvSpPr>
            <a:spLocks noGrp="1"/>
          </p:cNvSpPr>
          <p:nvPr>
            <p:ph type="title"/>
          </p:nvPr>
        </p:nvSpPr>
        <p:spPr/>
        <p:txBody>
          <a:bodyPr/>
          <a:lstStyle/>
          <a:p>
            <a:r>
              <a:rPr lang="en-US" altLang="zh-TW" dirty="0"/>
              <a:t>INTRODUCTION</a:t>
            </a:r>
            <a:endParaRPr lang="zh-TW" altLang="en-US" dirty="0"/>
          </a:p>
        </p:txBody>
      </p:sp>
      <p:sp>
        <p:nvSpPr>
          <p:cNvPr id="3" name="文字版面配置區 2">
            <a:extLst>
              <a:ext uri="{FF2B5EF4-FFF2-40B4-BE49-F238E27FC236}">
                <a16:creationId xmlns:a16="http://schemas.microsoft.com/office/drawing/2014/main" id="{8788C847-EFCB-448B-BBB3-741DE6109F4C}"/>
              </a:ext>
            </a:extLst>
          </p:cNvPr>
          <p:cNvSpPr>
            <a:spLocks noGrp="1"/>
          </p:cNvSpPr>
          <p:nvPr>
            <p:ph type="body" idx="1"/>
          </p:nvPr>
        </p:nvSpPr>
        <p:spPr/>
        <p:txBody>
          <a:bodyPr/>
          <a:lstStyle/>
          <a:p>
            <a:pPr>
              <a:lnSpc>
                <a:spcPct val="150000"/>
              </a:lnSpc>
            </a:pPr>
            <a:r>
              <a:rPr lang="en-US" altLang="zh-TW" sz="1800" dirty="0"/>
              <a:t>We formulate JPA-VNF as a Mixed Integer Linear Programing (MILP) problem and prove its NP-hardness through a reduction from the set cover problem. </a:t>
            </a:r>
          </a:p>
          <a:p>
            <a:pPr>
              <a:lnSpc>
                <a:spcPct val="150000"/>
              </a:lnSpc>
            </a:pPr>
            <a:endParaRPr lang="en-US" altLang="zh-TW" sz="1800" dirty="0"/>
          </a:p>
          <a:p>
            <a:pPr>
              <a:lnSpc>
                <a:spcPct val="150000"/>
              </a:lnSpc>
            </a:pPr>
            <a:r>
              <a:rPr lang="en-US" altLang="zh-TW" sz="1800" dirty="0"/>
              <a:t>Then, we design two simple greedy algorithms and rigorously prove that they can achieve an </a:t>
            </a:r>
            <a:r>
              <a:rPr lang="en-US" altLang="zh-TW" sz="1800" dirty="0">
                <a:solidFill>
                  <a:srgbClr val="FF0000"/>
                </a:solidFill>
              </a:rPr>
              <a:t>approximation ratio of (1 o(1))</a:t>
            </a:r>
            <a:r>
              <a:rPr lang="en-US" altLang="zh-TW" sz="1800" dirty="0" err="1">
                <a:solidFill>
                  <a:srgbClr val="FF0000"/>
                </a:solidFill>
              </a:rPr>
              <a:t>lnm</a:t>
            </a:r>
            <a:r>
              <a:rPr lang="en-US" altLang="zh-TW" sz="1800" dirty="0">
                <a:solidFill>
                  <a:srgbClr val="FF0000"/>
                </a:solidFill>
              </a:rPr>
              <a:t> + 2</a:t>
            </a:r>
            <a:r>
              <a:rPr lang="en-US" altLang="zh-TW" sz="1800" dirty="0"/>
              <a:t>, which is thus </a:t>
            </a:r>
            <a:r>
              <a:rPr lang="en-US" altLang="zh-TW" sz="1800" dirty="0">
                <a:solidFill>
                  <a:srgbClr val="FF0000"/>
                </a:solidFill>
              </a:rPr>
              <a:t>asymptotically optimal</a:t>
            </a:r>
            <a:r>
              <a:rPr lang="en-US" altLang="zh-TW" sz="1800" dirty="0"/>
              <a:t>. </a:t>
            </a:r>
            <a:endParaRPr lang="zh-TW" altLang="en-US" sz="1800" dirty="0"/>
          </a:p>
        </p:txBody>
      </p:sp>
      <p:sp>
        <p:nvSpPr>
          <p:cNvPr id="4" name="投影片編號版面配置區 3">
            <a:extLst>
              <a:ext uri="{FF2B5EF4-FFF2-40B4-BE49-F238E27FC236}">
                <a16:creationId xmlns:a16="http://schemas.microsoft.com/office/drawing/2014/main" id="{D3EE0120-F2B0-49A8-A61E-3B5DA4948E10}"/>
              </a:ext>
            </a:extLst>
          </p:cNvPr>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3190455865"/>
      </p:ext>
    </p:extLst>
  </p:cSld>
  <p:clrMapOvr>
    <a:masterClrMapping/>
  </p:clrMapOvr>
</p:sld>
</file>

<file path=ppt/theme/theme1.xml><?xml version="1.0" encoding="utf-8"?>
<a:theme xmlns:a="http://schemas.openxmlformats.org/drawingml/2006/main" name="MAIN.templat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3299</TotalTime>
  <Words>3577</Words>
  <Application>Microsoft Office PowerPoint</Application>
  <PresentationFormat>如螢幕大小 (4:3)</PresentationFormat>
  <Paragraphs>310</Paragraphs>
  <Slides>32</Slides>
  <Notes>26</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32</vt:i4>
      </vt:variant>
    </vt:vector>
  </HeadingPairs>
  <TitlesOfParts>
    <vt:vector size="41" baseType="lpstr">
      <vt:lpstr>HelveticaNeue Regular</vt:lpstr>
      <vt:lpstr>Noto Sans Symbols</vt:lpstr>
      <vt:lpstr>微軟正黑體</vt:lpstr>
      <vt:lpstr>新細明體</vt:lpstr>
      <vt:lpstr>Arial</vt:lpstr>
      <vt:lpstr>Calibri</vt:lpstr>
      <vt:lpstr>Times New Roman</vt:lpstr>
      <vt:lpstr>Wingdings</vt:lpstr>
      <vt:lpstr>MAIN.template</vt:lpstr>
      <vt:lpstr>Provably Efficient Algorithms for Joint Placement and Allocation of Virtual Network Functions</vt:lpstr>
      <vt:lpstr>Outline</vt:lpstr>
      <vt:lpstr>Abstract</vt:lpstr>
      <vt:lpstr>Outline</vt:lpstr>
      <vt:lpstr>INTRODUCTION</vt:lpstr>
      <vt:lpstr>INTRODUCTION</vt:lpstr>
      <vt:lpstr>INTRODUCTION</vt:lpstr>
      <vt:lpstr>INTRODUCTION</vt:lpstr>
      <vt:lpstr>INTRODUCTION</vt:lpstr>
      <vt:lpstr>Outline</vt:lpstr>
      <vt:lpstr>System model and problem formulation </vt:lpstr>
      <vt:lpstr>Outline</vt:lpstr>
      <vt:lpstr>Hardness of JPA-VNF</vt:lpstr>
      <vt:lpstr>Hardness of JPA-VNF</vt:lpstr>
      <vt:lpstr>Hardness of JPA-VNF</vt:lpstr>
      <vt:lpstr>Hardness of JPA-VNF</vt:lpstr>
      <vt:lpstr>Outline</vt:lpstr>
      <vt:lpstr>Asymptotically optmal greedy algorithms</vt:lpstr>
      <vt:lpstr>Asymptotically optmal greedy algorithms</vt:lpstr>
      <vt:lpstr>Asymptotically optmal greedy algorithms</vt:lpstr>
      <vt:lpstr>Asymptotically optmal greedy algorithms</vt:lpstr>
      <vt:lpstr>Asymptotically optmal greedy algorithms</vt:lpstr>
      <vt:lpstr>Asymptotically optmal greedy algorithms</vt:lpstr>
      <vt:lpstr>Asymptotically optmal greedy algorithms</vt:lpstr>
      <vt:lpstr>Asymptotically optmal greedy algorithms</vt:lpstr>
      <vt:lpstr>Asymptotically optmal greedy algorithms</vt:lpstr>
      <vt:lpstr>Asymptotically optmal greedy algorithms</vt:lpstr>
      <vt:lpstr>Asymptotically optmal greedy algorithms</vt:lpstr>
      <vt:lpstr>Outline</vt:lpstr>
      <vt:lpstr>Numerical results</vt:lpstr>
      <vt:lpstr>Outline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IP based semantic addressing and routing for LEO satellite networks</dc:title>
  <dc:creator>LGwen</dc:creator>
  <cp:lastModifiedBy>eric</cp:lastModifiedBy>
  <cp:revision>174</cp:revision>
  <dcterms:modified xsi:type="dcterms:W3CDTF">2025-04-21T09:15:55Z</dcterms:modified>
</cp:coreProperties>
</file>